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84"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B1879A-01F7-49EA-B735-829BF54CE2AA}" type="datetimeFigureOut">
              <a:rPr lang="ru-RU" smtClean="0"/>
              <a:t>18.05.2020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172703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311489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43370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76905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2327305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B1879A-01F7-49EA-B735-829BF54CE2AA}" type="datetimeFigureOut">
              <a:rPr lang="ru-RU" smtClean="0"/>
              <a:t>18.05.2020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3056952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B1879A-01F7-49EA-B735-829BF54CE2AA}" type="datetimeFigureOut">
              <a:rPr lang="ru-RU" smtClean="0"/>
              <a:t>18.05.2020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3639671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B1879A-01F7-49EA-B735-829BF54CE2AA}" type="datetimeFigureOut">
              <a:rPr lang="ru-RU" smtClean="0"/>
              <a:t>18.05.2020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219077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B1879A-01F7-49EA-B735-829BF54CE2AA}" type="datetimeFigureOut">
              <a:rPr lang="ru-RU" smtClean="0"/>
              <a:t>18.05.2020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407432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B1879A-01F7-49EA-B735-829BF54CE2AA}" type="datetimeFigureOut">
              <a:rPr lang="ru-RU" smtClean="0"/>
              <a:t>18.05.2020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217762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B1879A-01F7-49EA-B735-829BF54CE2AA}" type="datetimeFigureOut">
              <a:rPr lang="ru-RU" smtClean="0"/>
              <a:t>18.05.2020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381602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124018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B1879A-01F7-49EA-B735-829BF54CE2AA}" type="datetimeFigureOut">
              <a:rPr lang="ru-RU" smtClean="0"/>
              <a:t>18.05.2020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141688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B1879A-01F7-49EA-B735-829BF54CE2AA}" type="datetimeFigureOut">
              <a:rPr lang="ru-RU" smtClean="0"/>
              <a:t>18.05.2020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106050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DB1879A-01F7-49EA-B735-829BF54CE2AA}" type="datetimeFigureOut">
              <a:rPr lang="ru-RU" smtClean="0"/>
              <a:t>18.05.2020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602953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66158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B1879A-01F7-49EA-B735-829BF54CE2AA}" type="datetimeFigureOut">
              <a:rPr lang="ru-RU" smtClean="0"/>
              <a:t>18.05.2020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1C55C4D-5050-4242-BAB9-52613DFB4A2C}" type="slidenum">
              <a:rPr lang="ru-RU" smtClean="0"/>
              <a:t>‹#›</a:t>
            </a:fld>
            <a:endParaRPr lang="ru-RU"/>
          </a:p>
        </p:txBody>
      </p:sp>
    </p:spTree>
    <p:extLst>
      <p:ext uri="{BB962C8B-B14F-4D97-AF65-F5344CB8AC3E}">
        <p14:creationId xmlns:p14="http://schemas.microsoft.com/office/powerpoint/2010/main" val="380346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DB1879A-01F7-49EA-B735-829BF54CE2AA}" type="datetimeFigureOut">
              <a:rPr lang="ru-RU" smtClean="0"/>
              <a:t>18.05.2020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1C55C4D-5050-4242-BAB9-52613DFB4A2C}" type="slidenum">
              <a:rPr lang="ru-RU" smtClean="0"/>
              <a:t>‹#›</a:t>
            </a:fld>
            <a:endParaRPr lang="ru-RU"/>
          </a:p>
        </p:txBody>
      </p:sp>
    </p:spTree>
    <p:extLst>
      <p:ext uri="{BB962C8B-B14F-4D97-AF65-F5344CB8AC3E}">
        <p14:creationId xmlns:p14="http://schemas.microsoft.com/office/powerpoint/2010/main" val="16110197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39289" y="2801339"/>
            <a:ext cx="8689976" cy="2509213"/>
          </a:xfrm>
        </p:spPr>
        <p:txBody>
          <a:bodyPr>
            <a:normAutofit fontScale="90000"/>
          </a:bodyPr>
          <a:lstStyle/>
          <a:p>
            <a:r>
              <a:rPr lang="ru-RU" b="1" i="1" dirty="0"/>
              <a:t>Дидактические игры по формированию лексико-грамматических категорий и навыков словообразования у </a:t>
            </a:r>
            <a:r>
              <a:rPr lang="ru-RU" b="1" i="1" dirty="0" smtClean="0"/>
              <a:t>детей с тяжелыми нарушениями речи</a:t>
            </a:r>
            <a:r>
              <a:rPr lang="ru-RU" b="1" i="1" dirty="0"/>
              <a:t/>
            </a:r>
            <a:br>
              <a:rPr lang="ru-RU" b="1" i="1" dirty="0"/>
            </a:br>
            <a:endParaRPr lang="ru-RU" dirty="0"/>
          </a:p>
        </p:txBody>
      </p:sp>
    </p:spTree>
    <p:extLst>
      <p:ext uri="{BB962C8B-B14F-4D97-AF65-F5344CB8AC3E}">
        <p14:creationId xmlns:p14="http://schemas.microsoft.com/office/powerpoint/2010/main" val="2815061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anose="02020603050405020304" pitchFamily="18" charset="0"/>
                <a:ea typeface="Times New Roman" panose="02020603050405020304" pitchFamily="18" charset="0"/>
                <a:cs typeface="Times New Roman" panose="02020603050405020304" pitchFamily="18" charset="0"/>
              </a:rPr>
              <a:t>«Семья» </a:t>
            </a: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ea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ea typeface="Times New Roman" panose="02020603050405020304" pitchFamily="18" charset="0"/>
                <a:cs typeface="Times New Roman" panose="02020603050405020304" pitchFamily="18" charset="0"/>
              </a:rPr>
              <a:t>Кто </a:t>
            </a:r>
            <a:r>
              <a:rPr lang="ru-RU" sz="2700" b="1" dirty="0">
                <a:latin typeface="Times New Roman" panose="02020603050405020304" pitchFamily="18" charset="0"/>
                <a:ea typeface="Times New Roman" panose="02020603050405020304" pitchFamily="18" charset="0"/>
                <a:cs typeface="Times New Roman" panose="02020603050405020304" pitchFamily="18" charset="0"/>
              </a:rPr>
              <a:t>вы мне и кто вам я, </a:t>
            </a:r>
            <a:r>
              <a:rPr lang="ru-RU" sz="27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ea typeface="Times New Roman" panose="02020603050405020304" pitchFamily="18" charset="0"/>
                <a:cs typeface="Times New Roman" panose="02020603050405020304" pitchFamily="18" charset="0"/>
              </a:rPr>
              <a:t>Если </a:t>
            </a:r>
            <a:r>
              <a:rPr lang="ru-RU" sz="2700" b="1" dirty="0">
                <a:latin typeface="Times New Roman" panose="02020603050405020304" pitchFamily="18" charset="0"/>
                <a:ea typeface="Times New Roman" panose="02020603050405020304" pitchFamily="18" charset="0"/>
                <a:cs typeface="Times New Roman" panose="02020603050405020304" pitchFamily="18" charset="0"/>
              </a:rPr>
              <a:t>вы </a:t>
            </a:r>
            <a:r>
              <a:rPr lang="ru-RU" sz="27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ea typeface="Times New Roman" panose="02020603050405020304" pitchFamily="18" charset="0"/>
                <a:cs typeface="Times New Roman" panose="02020603050405020304" pitchFamily="18" charset="0"/>
              </a:rPr>
              <a:t>моя семья? </a:t>
            </a:r>
            <a:r>
              <a:rPr lang="ru-RU" sz="4000" dirty="0">
                <a:latin typeface="Times New Roman" panose="02020603050405020304" pitchFamily="18" charset="0"/>
                <a:ea typeface="Times New Roman" panose="02020603050405020304" pitchFamily="18" charset="0"/>
                <a:cs typeface="Times New Roman" panose="02020603050405020304" pitchFamily="18" charset="0"/>
              </a:rPr>
              <a:t/>
            </a:r>
            <a:br>
              <a:rPr lang="ru-RU" sz="4000" dirty="0">
                <a:latin typeface="Times New Roman" panose="02020603050405020304" pitchFamily="18" charset="0"/>
                <a:ea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4400" y="2016369"/>
            <a:ext cx="10363826" cy="4841631"/>
          </a:xfrm>
        </p:spPr>
        <p:txBody>
          <a:bodyPr>
            <a:normAutofit lnSpcReduction="10000"/>
          </a:bodyPr>
          <a:lstStyle/>
          <a:p>
            <a:pPr marL="95250" marR="95250" indent="0" algn="just">
              <a:spcAft>
                <a:spcPts val="0"/>
              </a:spcAft>
              <a:buNone/>
            </a:pP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Цель</a:t>
            </a:r>
            <a:r>
              <a:rPr lang="ru-RU" b="1"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a:latin typeface="Times New Roman" panose="02020603050405020304" pitchFamily="18" charset="0"/>
                <a:ea typeface="Times New Roman" panose="02020603050405020304" pitchFamily="18" charset="0"/>
                <a:cs typeface="Times New Roman" panose="02020603050405020304" pitchFamily="18" charset="0"/>
              </a:rPr>
              <a:t> обучать детей разбираться в родственных отношениях, употреблять слова, обозначающие родство и родственников.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b="1" dirty="0">
                <a:latin typeface="Times New Roman" panose="02020603050405020304" pitchFamily="18" charset="0"/>
                <a:ea typeface="Times New Roman" panose="02020603050405020304" pitchFamily="18" charset="0"/>
                <a:cs typeface="Times New Roman" panose="02020603050405020304" pitchFamily="18" charset="0"/>
              </a:rPr>
              <a:t>Ход игры.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ведущий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бросая мяч ребенку, задает вопрос, на который ребенок, возвращая мяч, должен ответить. Примерные вопросы: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Кем ты доводишься маме и папе?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Кто ты для бабушки и дедушки?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У тебя сестра или брат?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Назови двоюродных братьев и сестер.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Кем являются для тебя родители твоих двоюродных братьев и сестер?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95250" marR="95250" indent="0" algn="just">
              <a:spcAft>
                <a:spcPts val="0"/>
              </a:spcAft>
              <a:buNone/>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А ты кто для них?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07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panose="02020603050405020304" pitchFamily="18" charset="0"/>
                <a:cs typeface="Times New Roman" panose="02020603050405020304" pitchFamily="18" charset="0"/>
              </a:rPr>
              <a:t>«Строитель»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a:bodyPr>
          <a:lstStyle/>
          <a:p>
            <a:pPr marL="0" indent="0">
              <a:lnSpc>
                <a:spcPct val="150000"/>
              </a:lnSpc>
              <a:buNone/>
            </a:pPr>
            <a:r>
              <a:rPr lang="ru-RU" b="1" u="sng" dirty="0" smtClean="0">
                <a:latin typeface="Times New Roman" panose="02020603050405020304" pitchFamily="18" charset="0"/>
                <a:cs typeface="Times New Roman" panose="02020603050405020304" pitchFamily="18" charset="0"/>
              </a:rPr>
              <a:t>Цель</a:t>
            </a:r>
            <a:r>
              <a:rPr lang="ru-RU" b="1" u="sng"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активизировать словарь по теме. </a:t>
            </a:r>
          </a:p>
          <a:p>
            <a:pPr marL="0" indent="0">
              <a:lnSpc>
                <a:spcPct val="150000"/>
              </a:lnSpc>
              <a:buNone/>
            </a:pPr>
            <a:r>
              <a:rPr lang="ru-RU" sz="1800" b="1" u="sng" dirty="0">
                <a:latin typeface="Times New Roman" panose="02020603050405020304" pitchFamily="18" charset="0"/>
                <a:cs typeface="Times New Roman" panose="02020603050405020304" pitchFamily="18" charset="0"/>
              </a:rPr>
              <a:t>Оборудование:</a:t>
            </a:r>
            <a:r>
              <a:rPr lang="ru-RU" sz="1800" dirty="0">
                <a:latin typeface="Times New Roman" panose="02020603050405020304" pitchFamily="18" charset="0"/>
                <a:cs typeface="Times New Roman" panose="02020603050405020304" pitchFamily="18" charset="0"/>
              </a:rPr>
              <a:t> строительный материал (различные кубики). </a:t>
            </a:r>
          </a:p>
          <a:p>
            <a:pPr marL="0" indent="0">
              <a:lnSpc>
                <a:spcPct val="150000"/>
              </a:lnSpc>
              <a:buNone/>
            </a:pPr>
            <a:r>
              <a:rPr lang="ru-RU" sz="1800" b="1" u="sng" dirty="0">
                <a:latin typeface="Times New Roman" panose="02020603050405020304" pitchFamily="18" charset="0"/>
                <a:cs typeface="Times New Roman" panose="02020603050405020304" pitchFamily="18" charset="0"/>
              </a:rPr>
              <a:t>Ход.</a:t>
            </a:r>
            <a:r>
              <a:rPr lang="ru-RU" sz="1800" dirty="0">
                <a:latin typeface="Times New Roman" panose="02020603050405020304" pitchFamily="18" charset="0"/>
                <a:cs typeface="Times New Roman" panose="02020603050405020304" pitchFamily="18" charset="0"/>
              </a:rPr>
              <a:t> По образцу взрослого построить городок из домиков. Домик состоит из двух частей (куб и треугольная крыша). Взрослый сопровождает все действия речью: «Сейчас мы с тобой построим дом. Поставим красный кубик, а сверху положим синюю крышу». Активизируют речь ребенка, задавая ему вопросы: «Что поставим сначала? Какого цвета кубик?» Взрослый обращает внимание ребенка на то, что много домов - это улица.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24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latin typeface="Times New Roman" panose="02020603050405020304" pitchFamily="18" charset="0"/>
                <a:cs typeface="Times New Roman" panose="02020603050405020304" pitchFamily="18" charset="0"/>
              </a:rPr>
              <a:t>«Разноцветная </a:t>
            </a:r>
            <a:r>
              <a:rPr lang="ru-RU" b="1" i="1" dirty="0">
                <a:latin typeface="Times New Roman" panose="02020603050405020304" pitchFamily="18" charset="0"/>
                <a:cs typeface="Times New Roman" panose="02020603050405020304" pitchFamily="18" charset="0"/>
              </a:rPr>
              <a:t>улица»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a:bodyPr>
          <a:lstStyle/>
          <a:p>
            <a:pPr marL="0" indent="0">
              <a:buNone/>
            </a:pPr>
            <a:r>
              <a:rPr lang="ru-RU" b="1" u="sng" dirty="0" smtClean="0">
                <a:latin typeface="Times New Roman" panose="02020603050405020304" pitchFamily="18" charset="0"/>
                <a:cs typeface="Times New Roman" panose="02020603050405020304" pitchFamily="18" charset="0"/>
              </a:rPr>
              <a:t>Цель</a:t>
            </a:r>
            <a:r>
              <a:rPr lang="ru-RU" b="1" u="sng"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закрепить и расширить словарь по теме, научить располагать дома ровно в ряд. </a:t>
            </a:r>
            <a:endParaRPr lang="ru-RU" dirty="0" smtClean="0">
              <a:latin typeface="Times New Roman" panose="02020603050405020304" pitchFamily="18" charset="0"/>
              <a:cs typeface="Times New Roman" panose="02020603050405020304" pitchFamily="18" charset="0"/>
            </a:endParaRPr>
          </a:p>
          <a:p>
            <a:pPr marL="0" indent="0">
              <a:buNone/>
            </a:pPr>
            <a:r>
              <a:rPr lang="ru-RU" b="1" u="sng" dirty="0" smtClean="0">
                <a:latin typeface="Times New Roman" panose="02020603050405020304" pitchFamily="18" charset="0"/>
                <a:cs typeface="Times New Roman" panose="02020603050405020304" pitchFamily="18" charset="0"/>
              </a:rPr>
              <a:t>Оборудование</a:t>
            </a:r>
            <a:r>
              <a:rPr lang="ru-RU" b="1" u="sng"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картонные дома разных цветов и размеров. </a:t>
            </a:r>
          </a:p>
          <a:p>
            <a:pPr marL="0" indent="0">
              <a:buNone/>
            </a:pPr>
            <a:r>
              <a:rPr lang="ru-RU" b="1" u="sng" dirty="0">
                <a:latin typeface="Times New Roman" panose="02020603050405020304" pitchFamily="18" charset="0"/>
                <a:cs typeface="Times New Roman" panose="02020603050405020304" pitchFamily="18" charset="0"/>
              </a:rPr>
              <a:t>Ход.</a:t>
            </a:r>
            <a:r>
              <a:rPr lang="ru-RU" dirty="0">
                <a:latin typeface="Times New Roman" panose="02020603050405020304" pitchFamily="18" charset="0"/>
                <a:cs typeface="Times New Roman" panose="02020603050405020304" pitchFamily="18" charset="0"/>
              </a:rPr>
              <a:t> Взрослый предлагает ребенку построить улицу располагая дома на столе в один ряд (слева направо). После того, как ребенок положил дом, ему задают вопросы: «Что ты положил? Какого цвета этот дом? Что есть у дома?» </a:t>
            </a:r>
          </a:p>
          <a:p>
            <a:pPr marL="0" indent="0">
              <a:buNone/>
            </a:pPr>
            <a:r>
              <a:rPr lang="ru-RU"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54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panose="02020603050405020304" pitchFamily="18" charset="0"/>
                <a:cs typeface="Times New Roman" panose="02020603050405020304" pitchFamily="18" charset="0"/>
              </a:rPr>
              <a:t>«Кошкин дом»</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a:bodyPr>
          <a:lstStyle/>
          <a:p>
            <a:endParaRPr lang="ru-RU" dirty="0"/>
          </a:p>
          <a:p>
            <a:pPr marL="0" indent="0">
              <a:buNone/>
            </a:pPr>
            <a:r>
              <a:rPr lang="ru-RU" b="1" u="sng" dirty="0">
                <a:latin typeface="Times New Roman" panose="02020603050405020304" pitchFamily="18" charset="0"/>
                <a:cs typeface="Times New Roman" panose="02020603050405020304" pitchFamily="18" charset="0"/>
              </a:rPr>
              <a:t>Цель:</a:t>
            </a:r>
            <a:r>
              <a:rPr lang="ru-RU" dirty="0">
                <a:latin typeface="Times New Roman" panose="02020603050405020304" pitchFamily="18" charset="0"/>
                <a:cs typeface="Times New Roman" panose="02020603050405020304" pitchFamily="18" charset="0"/>
              </a:rPr>
              <a:t> активизировать словарь по теме, развить понимание предлогов в, на, из, под. </a:t>
            </a:r>
          </a:p>
          <a:p>
            <a:pPr marL="0" indent="0">
              <a:buNone/>
            </a:pPr>
            <a:r>
              <a:rPr lang="ru-RU" b="1" u="sng" dirty="0">
                <a:latin typeface="Times New Roman" panose="02020603050405020304" pitchFamily="18" charset="0"/>
                <a:cs typeface="Times New Roman" panose="02020603050405020304" pitchFamily="18" charset="0"/>
              </a:rPr>
              <a:t>Оборудование:</a:t>
            </a:r>
            <a:r>
              <a:rPr lang="ru-RU" dirty="0">
                <a:latin typeface="Times New Roman" panose="02020603050405020304" pitchFamily="18" charset="0"/>
                <a:cs typeface="Times New Roman" panose="02020603050405020304" pitchFamily="18" charset="0"/>
              </a:rPr>
              <a:t> игрушечный дом, игрушка «Кошка» или картонные дом и кошка. </a:t>
            </a:r>
          </a:p>
          <a:p>
            <a:pPr marL="0" indent="0">
              <a:buNone/>
            </a:pPr>
            <a:r>
              <a:rPr lang="ru-RU" b="1" u="sng" dirty="0">
                <a:latin typeface="Times New Roman" panose="02020603050405020304" pitchFamily="18" charset="0"/>
                <a:cs typeface="Times New Roman" panose="02020603050405020304" pitchFamily="18" charset="0"/>
              </a:rPr>
              <a:t>Ход</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Взрослый рассказывает ребенку, что в этом доме живет кошка. Он показывает, как кошка вошла в дом, вышла из дома, залезла на крышу, села под окном. Потом просит ребенка проделать те же действия. Если малыш затрудняется, ему помогают. Затем говорящему ребенку предлагают прокомментировать свои действия. </a:t>
            </a:r>
          </a:p>
          <a:p>
            <a:endParaRPr lang="ru-RU" dirty="0"/>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6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panose="02020603050405020304" pitchFamily="18" charset="0"/>
                <a:cs typeface="Times New Roman" panose="02020603050405020304" pitchFamily="18" charset="0"/>
              </a:rPr>
              <a:t>«Мой дом»</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a:bodyPr>
          <a:lstStyle/>
          <a:p>
            <a:pPr marL="0" indent="0">
              <a:buNone/>
            </a:pPr>
            <a:endParaRPr lang="ru-RU" dirty="0"/>
          </a:p>
          <a:p>
            <a:pPr marL="0" indent="0">
              <a:buNone/>
            </a:pPr>
            <a:r>
              <a:rPr lang="ru-RU" b="1" u="sng" dirty="0">
                <a:latin typeface="Times New Roman" panose="02020603050405020304" pitchFamily="18" charset="0"/>
                <a:cs typeface="Times New Roman" panose="02020603050405020304" pitchFamily="18" charset="0"/>
              </a:rPr>
              <a:t>Цель:</a:t>
            </a:r>
            <a:r>
              <a:rPr lang="ru-RU" dirty="0">
                <a:latin typeface="Times New Roman" panose="02020603050405020304" pitchFamily="18" charset="0"/>
                <a:cs typeface="Times New Roman" panose="02020603050405020304" pitchFamily="18" charset="0"/>
              </a:rPr>
              <a:t> познакомить с частями дома. </a:t>
            </a:r>
          </a:p>
          <a:p>
            <a:pPr marL="0" indent="0">
              <a:buNone/>
            </a:pPr>
            <a:r>
              <a:rPr lang="ru-RU" b="1" u="sng" dirty="0">
                <a:latin typeface="Times New Roman" panose="02020603050405020304" pitchFamily="18" charset="0"/>
                <a:cs typeface="Times New Roman" panose="02020603050405020304" pitchFamily="18" charset="0"/>
              </a:rPr>
              <a:t>Ход.</a:t>
            </a:r>
            <a:r>
              <a:rPr lang="ru-RU" dirty="0">
                <a:latin typeface="Times New Roman" panose="02020603050405020304" pitchFamily="18" charset="0"/>
                <a:cs typeface="Times New Roman" panose="02020603050405020304" pitchFamily="18" charset="0"/>
              </a:rPr>
              <a:t> Взрослый и ребенок рассматривают свой дом на прогулке, знакомятся с его частями: окно, стена, крыша, дверь, труба (если есть), определяют высокий дом или низкий. Затем взрослый просит ребенка отгадать, о чем он говорит: «Через эту часть дома люди заходят в дом и выходят. Что это? (дверь) Это нужно дому для того, чтобы защищать своих жильцов от дождя и снега (крыша)» и т. д. </a:t>
            </a:r>
          </a:p>
          <a:p>
            <a:endParaRPr lang="ru-RU" dirty="0"/>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15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panose="02020603050405020304" pitchFamily="18" charset="0"/>
                <a:cs typeface="Times New Roman" panose="02020603050405020304" pitchFamily="18" charset="0"/>
              </a:rPr>
              <a:t>"Ложка и стакан"</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a:bodyPr>
          <a:lstStyle/>
          <a:p>
            <a:pPr marL="0" indent="0">
              <a:buNone/>
            </a:pPr>
            <a:r>
              <a:rPr lang="ru-RU" b="1" dirty="0"/>
              <a:t> </a:t>
            </a:r>
            <a:endParaRPr lang="ru-RU" dirty="0"/>
          </a:p>
          <a:p>
            <a:pPr marL="0" indent="0">
              <a:buNone/>
            </a:pPr>
            <a:r>
              <a:rPr lang="ru-RU" b="1" u="sng" dirty="0">
                <a:latin typeface="Times New Roman" panose="02020603050405020304" pitchFamily="18" charset="0"/>
                <a:cs typeface="Times New Roman" panose="02020603050405020304" pitchFamily="18" charset="0"/>
              </a:rPr>
              <a:t>Цель:</a:t>
            </a:r>
            <a:r>
              <a:rPr lang="ru-RU" dirty="0">
                <a:latin typeface="Times New Roman" panose="02020603050405020304" pitchFamily="18" charset="0"/>
                <a:cs typeface="Times New Roman" panose="02020603050405020304" pitchFamily="18" charset="0"/>
              </a:rPr>
              <a:t> сформировать понимание некоторых предлогов. </a:t>
            </a:r>
          </a:p>
          <a:p>
            <a:pPr marL="0" indent="0">
              <a:buNone/>
            </a:pPr>
            <a:r>
              <a:rPr lang="ru-RU" b="1" u="sng" dirty="0">
                <a:latin typeface="Times New Roman" panose="02020603050405020304" pitchFamily="18" charset="0"/>
                <a:cs typeface="Times New Roman" panose="02020603050405020304" pitchFamily="18" charset="0"/>
              </a:rPr>
              <a:t>Оборудование:</a:t>
            </a:r>
            <a:r>
              <a:rPr lang="ru-RU" dirty="0">
                <a:latin typeface="Times New Roman" panose="02020603050405020304" pitchFamily="18" charset="0"/>
                <a:cs typeface="Times New Roman" panose="02020603050405020304" pitchFamily="18" charset="0"/>
              </a:rPr>
              <a:t> две ложки и два пластиковых стакана. </a:t>
            </a:r>
          </a:p>
          <a:p>
            <a:pPr marL="0" indent="0">
              <a:buNone/>
            </a:pPr>
            <a:r>
              <a:rPr lang="ru-RU" b="1" u="sng" dirty="0">
                <a:latin typeface="Times New Roman" panose="02020603050405020304" pitchFamily="18" charset="0"/>
                <a:cs typeface="Times New Roman" panose="02020603050405020304" pitchFamily="18" charset="0"/>
              </a:rPr>
              <a:t>Ход.</a:t>
            </a:r>
            <a:r>
              <a:rPr lang="ru-RU" dirty="0">
                <a:latin typeface="Times New Roman" panose="02020603050405020304" pitchFamily="18" charset="0"/>
                <a:cs typeface="Times New Roman" panose="02020603050405020304" pitchFamily="18" charset="0"/>
              </a:rPr>
              <a:t> Перед взрослым и перед ребенком стоит стакан с ложкой. Взрослый демонстрирует ребенку Действия с этими предметами и комментирует их: «Я положила ложку в стакан. Я достала ложку из стакана. Я положила ложку за стакан» и т. д. Затем ребенок выполняет инструкции взрослого. После этого, если ребенок говорящий, он может самостоятельно демонстрировать какое-либо действие и комментировать его. Взрослый же в это время следит за правильностью речи малыша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8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«Смелый заяц»</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fontScale="92500" lnSpcReduction="20000"/>
          </a:bodyPr>
          <a:lstStyle/>
          <a:p>
            <a:pPr marL="0" indent="0">
              <a:buNone/>
            </a:pPr>
            <a:r>
              <a:rPr lang="ru-RU" b="1" dirty="0" smtClean="0">
                <a:latin typeface="Times New Roman" panose="02020603050405020304" pitchFamily="18" charset="0"/>
                <a:cs typeface="Times New Roman" panose="02020603050405020304" pitchFamily="18" charset="0"/>
              </a:rPr>
              <a:t>Цель </a:t>
            </a:r>
            <a:r>
              <a:rPr lang="ru-RU" b="1" dirty="0">
                <a:latin typeface="Times New Roman" panose="02020603050405020304" pitchFamily="18" charset="0"/>
                <a:cs typeface="Times New Roman" panose="02020603050405020304" pitchFamily="18" charset="0"/>
              </a:rPr>
              <a:t>игры:</a:t>
            </a:r>
            <a:r>
              <a:rPr lang="ru-RU" dirty="0">
                <a:latin typeface="Times New Roman" panose="02020603050405020304" pitchFamily="18" charset="0"/>
                <a:cs typeface="Times New Roman" panose="02020603050405020304" pitchFamily="18" charset="0"/>
              </a:rPr>
              <a:t> упражнять в отборе синонимов для названия самостоятельно придуманной </a:t>
            </a:r>
            <a:r>
              <a:rPr lang="ru-RU" dirty="0" smtClean="0">
                <a:latin typeface="Times New Roman" panose="02020603050405020304" pitchFamily="18" charset="0"/>
                <a:cs typeface="Times New Roman" panose="02020603050405020304" pitchFamily="18" charset="0"/>
              </a:rPr>
              <a:t>сказки.</a:t>
            </a:r>
          </a:p>
          <a:p>
            <a:pPr marL="0" indent="0">
              <a:buNone/>
            </a:pPr>
            <a:r>
              <a:rPr lang="ru-RU" dirty="0" smtClean="0">
                <a:latin typeface="Times New Roman" panose="02020603050405020304" pitchFamily="18" charset="0"/>
                <a:cs typeface="Times New Roman" panose="02020603050405020304" pitchFamily="18" charset="0"/>
              </a:rPr>
              <a:t>К ребенку обращается </a:t>
            </a:r>
            <a:r>
              <a:rPr lang="ru-RU" dirty="0">
                <a:latin typeface="Times New Roman" panose="02020603050405020304" pitchFamily="18" charset="0"/>
                <a:cs typeface="Times New Roman" panose="02020603050405020304" pitchFamily="18" charset="0"/>
              </a:rPr>
              <a:t>за помощью заяц. Он хочет написать сказки про своих родственников, но ему не нравится, что всех его предков все время называют трусливыми.- Дети, как вы думаете, если заяц не хочет быть трусливым, то каким он хочет быть? (подбор антонима - смелый). Какими еще словами можно сказать про смелого зайца? (храбрый, мужественный, отважный, героический).</a:t>
            </a:r>
          </a:p>
          <a:p>
            <a:pPr marL="0" indent="0">
              <a:buNone/>
            </a:pPr>
            <a:r>
              <a:rPr lang="ru-RU" dirty="0">
                <a:latin typeface="Times New Roman" panose="02020603050405020304" pitchFamily="18" charset="0"/>
                <a:cs typeface="Times New Roman" panose="02020603050405020304" pitchFamily="18" charset="0"/>
              </a:rPr>
              <a:t>После этого предлагается придумать сказку и подобрать к ней название. Варианты: Храбрый заяц, Отважный заяц, Героический заяц, Мужественный заяц. Свой выбор ребенок объясняет. Если название соответствует контексту, ребенка поощряют, если наблюдается небольшое семантическое несоответствие, то нужно мягко, тактично посоветовать изменить название, подобрав наиболее соответствующий синоним.</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832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anose="02020603050405020304" pitchFamily="18" charset="0"/>
                <a:ea typeface="Times New Roman" panose="02020603050405020304" pitchFamily="18" charset="0"/>
              </a:rPr>
              <a:t>«Составь </a:t>
            </a:r>
            <a:r>
              <a:rPr lang="ru-RU" b="1" dirty="0">
                <a:latin typeface="Times New Roman" panose="02020603050405020304" pitchFamily="18" charset="0"/>
                <a:ea typeface="Times New Roman" panose="02020603050405020304" pitchFamily="18" charset="0"/>
              </a:rPr>
              <a:t>словосочетание</a:t>
            </a:r>
            <a:r>
              <a:rPr lang="ru-RU" b="1"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fontScale="77500" lnSpcReduction="20000"/>
          </a:bodyPr>
          <a:lstStyle/>
          <a:p>
            <a:pPr indent="0" algn="ctr">
              <a:lnSpc>
                <a:spcPct val="150000"/>
              </a:lnSpc>
              <a:spcAft>
                <a:spcPts val="0"/>
              </a:spcAft>
              <a:buNone/>
            </a:pPr>
            <a:endParaRPr lang="ru-RU" sz="4000" dirty="0">
              <a:latin typeface="Times New Roman" panose="02020603050405020304" pitchFamily="18" charset="0"/>
              <a:ea typeface="Times New Roman" panose="02020603050405020304" pitchFamily="18" charset="0"/>
            </a:endParaRPr>
          </a:p>
          <a:p>
            <a:pPr indent="0" algn="just">
              <a:lnSpc>
                <a:spcPct val="150000"/>
              </a:lnSpc>
              <a:spcAft>
                <a:spcPts val="0"/>
              </a:spcAft>
              <a:buNone/>
            </a:pPr>
            <a:r>
              <a:rPr lang="ru-RU" b="1" dirty="0">
                <a:latin typeface="Times New Roman" panose="02020603050405020304" pitchFamily="18" charset="0"/>
                <a:ea typeface="Times New Roman" panose="02020603050405020304" pitchFamily="18" charset="0"/>
              </a:rPr>
              <a:t>Цель:</a:t>
            </a:r>
            <a:r>
              <a:rPr lang="ru-RU" dirty="0">
                <a:latin typeface="Times New Roman" panose="02020603050405020304" pitchFamily="18" charset="0"/>
                <a:ea typeface="Times New Roman" panose="02020603050405020304" pitchFamily="18" charset="0"/>
              </a:rPr>
              <a:t> учить детей составлять словосочетания с предложенными словами.</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Хмурое…               Багряные…</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Обманчивое…       Клейкие…</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Моросящий…       Обволакивающее…</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Колючий…            Ноздреватый…</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Ураганный…         Слепящее…</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Звонкий…              Лазурное…</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 </a:t>
            </a:r>
            <a:endParaRPr lang="ru-RU" sz="4000" dirty="0">
              <a:latin typeface="Times New Roman" panose="02020603050405020304" pitchFamily="18" charset="0"/>
              <a:ea typeface="Times New Roman" panose="02020603050405020304" pitchFamily="18" charset="0"/>
            </a:endParaRPr>
          </a:p>
          <a:p>
            <a:pPr marL="602615" indent="0">
              <a:spcAft>
                <a:spcPts val="0"/>
              </a:spcAft>
              <a:buNone/>
            </a:pPr>
            <a:r>
              <a:rPr lang="ru-RU" dirty="0">
                <a:latin typeface="Times New Roman" panose="02020603050405020304" pitchFamily="18" charset="0"/>
                <a:ea typeface="Times New Roman" panose="02020603050405020304" pitchFamily="18" charset="0"/>
              </a:rPr>
              <a:t> </a:t>
            </a:r>
            <a:endParaRPr lang="ru-RU" sz="3600" dirty="0">
              <a:latin typeface="Times New Roman" panose="02020603050405020304" pitchFamily="18" charset="0"/>
              <a:ea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52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anose="02020603050405020304" pitchFamily="18" charset="0"/>
                <a:ea typeface="Times New Roman" panose="02020603050405020304" pitchFamily="18" charset="0"/>
              </a:rPr>
              <a:t>«Подбери </a:t>
            </a:r>
            <a:r>
              <a:rPr lang="ru-RU" b="1" dirty="0">
                <a:latin typeface="Times New Roman" panose="02020603050405020304" pitchFamily="18" charset="0"/>
                <a:ea typeface="Times New Roman" panose="02020603050405020304" pitchFamily="18" charset="0"/>
              </a:rPr>
              <a:t>нужное слово</a:t>
            </a:r>
            <a:r>
              <a:rPr lang="ru-RU" b="1" dirty="0" smtClean="0">
                <a:latin typeface="Times New Roman" panose="02020603050405020304" pitchFamily="18" charset="0"/>
                <a:ea typeface="Times New Roman" panose="02020603050405020304" pitchFamily="18" charset="0"/>
              </a:rPr>
              <a:t>”</a:t>
            </a:r>
            <a:r>
              <a:rPr lang="ru-RU" sz="6000" dirty="0">
                <a:latin typeface="Times New Roman" panose="02020603050405020304" pitchFamily="18" charset="0"/>
                <a:ea typeface="Times New Roman" panose="02020603050405020304" pitchFamily="18" charset="0"/>
              </a:rPr>
              <a:t/>
            </a:r>
            <a:br>
              <a:rPr lang="ru-RU" sz="6000" dirty="0">
                <a:latin typeface="Times New Roman" panose="02020603050405020304" pitchFamily="18" charset="0"/>
                <a:ea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913774" y="1676400"/>
            <a:ext cx="10363826" cy="4841631"/>
          </a:xfrm>
        </p:spPr>
        <p:txBody>
          <a:bodyPr>
            <a:normAutofit fontScale="85000" lnSpcReduction="10000"/>
          </a:bodyPr>
          <a:lstStyle/>
          <a:p>
            <a:pPr indent="0" algn="ctr">
              <a:lnSpc>
                <a:spcPct val="150000"/>
              </a:lnSpc>
              <a:spcAft>
                <a:spcPts val="0"/>
              </a:spcAft>
              <a:buNone/>
            </a:pPr>
            <a:endParaRPr lang="ru-RU" sz="4000" dirty="0">
              <a:latin typeface="Times New Roman" panose="02020603050405020304" pitchFamily="18" charset="0"/>
              <a:ea typeface="Times New Roman" panose="02020603050405020304" pitchFamily="18" charset="0"/>
            </a:endParaRPr>
          </a:p>
          <a:p>
            <a:pPr indent="0" algn="just">
              <a:lnSpc>
                <a:spcPct val="150000"/>
              </a:lnSpc>
              <a:spcAft>
                <a:spcPts val="0"/>
              </a:spcAft>
              <a:buNone/>
            </a:pPr>
            <a:r>
              <a:rPr lang="ru-RU" b="1" dirty="0">
                <a:latin typeface="Times New Roman" panose="02020603050405020304" pitchFamily="18" charset="0"/>
                <a:ea typeface="Times New Roman" panose="02020603050405020304" pitchFamily="18" charset="0"/>
              </a:rPr>
              <a:t>Цель</a:t>
            </a:r>
            <a:r>
              <a:rPr lang="ru-RU" dirty="0">
                <a:latin typeface="Times New Roman" panose="02020603050405020304" pitchFamily="18" charset="0"/>
                <a:ea typeface="Times New Roman" panose="02020603050405020304" pitchFamily="18" charset="0"/>
              </a:rPr>
              <a:t>: учить подбирать названия действий названиям объектов.</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Ветер (что делает?) – дует, завывает, шумит.</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Солнце – светит, жарит, пригревает.</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Снег – хрустит, летит, кружится.</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Дождь – брызжет, моросит, капает.</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Ручей – журчит, звенит, бежит.</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Листья – шуршат, колышутся, шелестят.</a:t>
            </a:r>
            <a:endParaRPr lang="ru-RU" sz="4000" dirty="0">
              <a:latin typeface="Times New Roman" panose="02020603050405020304" pitchFamily="18" charset="0"/>
              <a:ea typeface="Times New Roman" panose="02020603050405020304" pitchFamily="18" charset="0"/>
            </a:endParaRPr>
          </a:p>
          <a:p>
            <a:pPr marL="457200" indent="0" algn="just">
              <a:lnSpc>
                <a:spcPct val="150000"/>
              </a:lnSpc>
              <a:spcAft>
                <a:spcPts val="0"/>
              </a:spcAft>
              <a:buNone/>
            </a:pPr>
            <a:r>
              <a:rPr lang="ru-RU" dirty="0">
                <a:latin typeface="Times New Roman" panose="02020603050405020304" pitchFamily="18" charset="0"/>
                <a:ea typeface="Times New Roman" panose="02020603050405020304" pitchFamily="18" charset="0"/>
              </a:rPr>
              <a:t>Гром – гремит, громыхает, бабахает.</a:t>
            </a:r>
            <a:endParaRPr lang="ru-RU" sz="4000" dirty="0">
              <a:latin typeface="Times New Roman" panose="02020603050405020304" pitchFamily="18" charset="0"/>
              <a:ea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447939"/>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TM04033925[[fn=Капля]]</Template>
  <TotalTime>11</TotalTime>
  <Words>732</Words>
  <Application>Microsoft Office PowerPoint</Application>
  <PresentationFormat>Произвольный</PresentationFormat>
  <Paragraphs>58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Капля</vt:lpstr>
      <vt:lpstr>Дидактические игры по формированию лексико-грамматических категорий и навыков словообразования у детей с тяжелыми нарушениями речи </vt:lpstr>
      <vt:lpstr>«Строитель» </vt:lpstr>
      <vt:lpstr>«Разноцветная улица» </vt:lpstr>
      <vt:lpstr>«Кошкин дом» </vt:lpstr>
      <vt:lpstr>«Мой дом» </vt:lpstr>
      <vt:lpstr>"Ложка и стакан" </vt:lpstr>
      <vt:lpstr>«Смелый заяц» </vt:lpstr>
      <vt:lpstr>«Составь словосочетание”</vt:lpstr>
      <vt:lpstr>«Подбери нужное слово” </vt:lpstr>
      <vt:lpstr>«Семья»  Кто вы мне и кто вам я,  Если вы - моя семья?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Дидактические игры по формированию лексико-грамматических категорий и навыков словообразования у детей с тяжелыми нарушениями речи</dc:title>
  <dc:creator>SS</dc:creator>
  <cp:lastModifiedBy>User</cp:lastModifiedBy>
  <cp:revision>3</cp:revision>
  <dcterms:created xsi:type="dcterms:W3CDTF">2020-05-12T09:39:52Z</dcterms:created>
  <dcterms:modified xsi:type="dcterms:W3CDTF">2020-05-18T06:26:18Z</dcterms:modified>
</cp:coreProperties>
</file>