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60" r:id="rId5"/>
    <p:sldId id="263" r:id="rId6"/>
    <p:sldId id="269" r:id="rId7"/>
    <p:sldId id="268" r:id="rId8"/>
    <p:sldId id="274" r:id="rId9"/>
    <p:sldId id="275" r:id="rId10"/>
    <p:sldId id="259" r:id="rId11"/>
    <p:sldId id="261" r:id="rId12"/>
    <p:sldId id="270" r:id="rId13"/>
    <p:sldId id="280" r:id="rId14"/>
    <p:sldId id="281" r:id="rId15"/>
    <p:sldId id="282" r:id="rId16"/>
    <p:sldId id="279" r:id="rId17"/>
    <p:sldId id="283" r:id="rId18"/>
    <p:sldId id="264" r:id="rId19"/>
    <p:sldId id="265" r:id="rId20"/>
    <p:sldId id="266" r:id="rId21"/>
    <p:sldId id="267" r:id="rId22"/>
    <p:sldId id="287" r:id="rId23"/>
    <p:sldId id="271" r:id="rId24"/>
    <p:sldId id="272" r:id="rId25"/>
    <p:sldId id="273" r:id="rId26"/>
    <p:sldId id="311" r:id="rId27"/>
    <p:sldId id="315" r:id="rId28"/>
    <p:sldId id="284" r:id="rId29"/>
    <p:sldId id="304" r:id="rId30"/>
    <p:sldId id="305" r:id="rId31"/>
    <p:sldId id="306" r:id="rId32"/>
    <p:sldId id="307" r:id="rId33"/>
    <p:sldId id="308" r:id="rId34"/>
    <p:sldId id="309" r:id="rId35"/>
    <p:sldId id="285" r:id="rId36"/>
    <p:sldId id="291" r:id="rId37"/>
    <p:sldId id="293" r:id="rId38"/>
    <p:sldId id="294" r:id="rId39"/>
    <p:sldId id="295" r:id="rId40"/>
    <p:sldId id="296" r:id="rId41"/>
    <p:sldId id="298" r:id="rId42"/>
    <p:sldId id="300" r:id="rId43"/>
    <p:sldId id="297" r:id="rId44"/>
    <p:sldId id="313" r:id="rId45"/>
    <p:sldId id="302" r:id="rId46"/>
    <p:sldId id="314" r:id="rId4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660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11632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762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bc9998a63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bc9998a63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723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57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Спасибо за работу! Ты получаешь конверт!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968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bc9998a63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bc9998a63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4513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c9998a63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c9998a63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ансамбль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0626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bc9998a63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bc9998a63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306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bc9998a63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bc9998a633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опера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679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исполнитель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745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Хлоп,</a:t>
            </a:r>
            <a:r>
              <a:rPr lang="ru-RU" baseline="0" dirty="0" smtClean="0"/>
              <a:t> </a:t>
            </a:r>
            <a:r>
              <a:rPr lang="ru-RU" dirty="0" smtClean="0"/>
              <a:t>хлоп,</a:t>
            </a:r>
            <a:r>
              <a:rPr lang="ru-RU" baseline="0" dirty="0" smtClean="0"/>
              <a:t> </a:t>
            </a:r>
            <a:r>
              <a:rPr lang="ru-RU" dirty="0" smtClean="0"/>
              <a:t>хлоп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516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Мы</a:t>
            </a:r>
            <a:r>
              <a:rPr lang="ru-RU" baseline="0" dirty="0" smtClean="0"/>
              <a:t> оркестр продолжаем, Топать в ритм мы начинаем.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543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c9998a6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c9998a6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3297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Топ</a:t>
            </a:r>
            <a:r>
              <a:rPr lang="ru-RU" baseline="0" dirty="0" smtClean="0"/>
              <a:t> - </a:t>
            </a:r>
            <a:r>
              <a:rPr lang="ru-RU" dirty="0" smtClean="0"/>
              <a:t>Топ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011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Хлоп, Хлоп, Хлоп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646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c9998a63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c9998a63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 станция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688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c9998a63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c9998a63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96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c9998a63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c9998a63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14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bc9998a63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bc9998a63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754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c9998a63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c9998a63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194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203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c9998a63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c9998a63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8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2.mp3" TargetMode="External"/><Relationship Id="rId6" Type="http://schemas.microsoft.com/office/2007/relationships/hdphoto" Target="../media/hdphoto4.wdp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image" Target="../media/image2.jpe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2.jpeg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microsoft.com/office/2007/relationships/hdphoto" Target="../media/hdphoto7.wdp"/><Relationship Id="rId4" Type="http://schemas.openxmlformats.org/officeDocument/2006/relationships/image" Target="../media/image44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3.png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3.mp3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2.jpe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microsoft.com/office/2007/relationships/hdphoto" Target="../media/hdphoto9.wdp"/><Relationship Id="rId1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54.jpeg"/><Relationship Id="rId7" Type="http://schemas.microsoft.com/office/2007/relationships/hdphoto" Target="../media/hdphoto10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audio" Target="../media/audio1.wav"/><Relationship Id="rId21" Type="http://schemas.openxmlformats.org/officeDocument/2006/relationships/image" Target="../media/image71.png"/><Relationship Id="rId7" Type="http://schemas.microsoft.com/office/2007/relationships/hdphoto" Target="../media/hdphoto6.wdp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audio" Target="file:///G:\1.%20&#1055;&#1088;&#1077;&#1079;&#1077;&#1085;&#1090;&#1072;&#1094;&#1080;&#1103;\&#1056;&#1091;&#1089;&#1089;&#1082;&#1080;&#1081;%20&#1090;&#1072;&#1085;&#1077;&#1094;%20&#1058;&#1088;&#1077;&#1087;&#1072;&#1082;%20(&#1080;&#1079;%20&#1073;&#1072;&#1083;&#1077;&#1090;&#1072;%20&#1065;&#1077;&#1083;&#1082;&#1091;&#1085;&#1095;&#1080;&#1082;,%20&#1089;&#1086;&#1095;.%2071).mp3" TargetMode="Externa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2.jpe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slide" Target="slide16.xml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60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1.wdp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2.mp3" TargetMode="External"/><Relationship Id="rId6" Type="http://schemas.microsoft.com/office/2007/relationships/hdphoto" Target="../media/hdphoto12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83.png"/><Relationship Id="rId4" Type="http://schemas.openxmlformats.org/officeDocument/2006/relationships/image" Target="../media/image80.jpeg"/><Relationship Id="rId9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slide" Target="slide20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5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2.mp3" TargetMode="External"/><Relationship Id="rId6" Type="http://schemas.openxmlformats.org/officeDocument/2006/relationships/image" Target="../media/image80.jpeg"/><Relationship Id="rId11" Type="http://schemas.openxmlformats.org/officeDocument/2006/relationships/image" Target="../media/image89.png"/><Relationship Id="rId5" Type="http://schemas.openxmlformats.org/officeDocument/2006/relationships/audio" Target="../media/audio2.wav"/><Relationship Id="rId15" Type="http://schemas.openxmlformats.org/officeDocument/2006/relationships/image" Target="../media/image90.png"/><Relationship Id="rId10" Type="http://schemas.openxmlformats.org/officeDocument/2006/relationships/image" Target="../media/image88.png"/><Relationship Id="rId4" Type="http://schemas.openxmlformats.org/officeDocument/2006/relationships/audio" Target="../media/audio1.wav"/><Relationship Id="rId9" Type="http://schemas.openxmlformats.org/officeDocument/2006/relationships/image" Target="../media/image87.pn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3.mp3" TargetMode="Externa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98.png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2.mp3" TargetMode="External"/><Relationship Id="rId6" Type="http://schemas.openxmlformats.org/officeDocument/2006/relationships/image" Target="../media/image80.jpeg"/><Relationship Id="rId11" Type="http://schemas.openxmlformats.org/officeDocument/2006/relationships/image" Target="../media/image95.png"/><Relationship Id="rId5" Type="http://schemas.openxmlformats.org/officeDocument/2006/relationships/audio" Target="../media/audio2.wav"/><Relationship Id="rId15" Type="http://schemas.openxmlformats.org/officeDocument/2006/relationships/image" Target="../media/image83.png"/><Relationship Id="rId10" Type="http://schemas.openxmlformats.org/officeDocument/2006/relationships/image" Target="../media/image94.jpeg"/><Relationship Id="rId4" Type="http://schemas.openxmlformats.org/officeDocument/2006/relationships/audio" Target="../media/audio1.wav"/><Relationship Id="rId9" Type="http://schemas.openxmlformats.org/officeDocument/2006/relationships/image" Target="../media/image93.jpeg"/><Relationship Id="rId1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9.png"/><Relationship Id="rId12" Type="http://schemas.openxmlformats.org/officeDocument/2006/relationships/slide" Target="slide22.xml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2.mp3" TargetMode="External"/><Relationship Id="rId6" Type="http://schemas.openxmlformats.org/officeDocument/2006/relationships/image" Target="../media/image80.jpeg"/><Relationship Id="rId11" Type="http://schemas.openxmlformats.org/officeDocument/2006/relationships/image" Target="../media/image103.png"/><Relationship Id="rId5" Type="http://schemas.openxmlformats.org/officeDocument/2006/relationships/audio" Target="../media/audio2.wav"/><Relationship Id="rId10" Type="http://schemas.openxmlformats.org/officeDocument/2006/relationships/image" Target="../media/image102.png"/><Relationship Id="rId4" Type="http://schemas.openxmlformats.org/officeDocument/2006/relationships/audio" Target="../media/audio1.wav"/><Relationship Id="rId9" Type="http://schemas.openxmlformats.org/officeDocument/2006/relationships/image" Target="../media/image101.png"/><Relationship Id="rId1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0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9.png"/><Relationship Id="rId12" Type="http://schemas.openxmlformats.org/officeDocument/2006/relationships/image" Target="../media/image108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3.mp3" TargetMode="External"/><Relationship Id="rId6" Type="http://schemas.openxmlformats.org/officeDocument/2006/relationships/image" Target="../media/image80.jpeg"/><Relationship Id="rId11" Type="http://schemas.openxmlformats.org/officeDocument/2006/relationships/image" Target="../media/image107.png"/><Relationship Id="rId5" Type="http://schemas.openxmlformats.org/officeDocument/2006/relationships/audio" Target="../media/audio2.wav"/><Relationship Id="rId10" Type="http://schemas.openxmlformats.org/officeDocument/2006/relationships/image" Target="../media/image106.png"/><Relationship Id="rId4" Type="http://schemas.openxmlformats.org/officeDocument/2006/relationships/audio" Target="../media/audio1.wav"/><Relationship Id="rId9" Type="http://schemas.openxmlformats.org/officeDocument/2006/relationships/image" Target="../media/image104.png"/><Relationship Id="rId1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11.png"/><Relationship Id="rId7" Type="http://schemas.openxmlformats.org/officeDocument/2006/relationships/image" Target="../media/image7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microsoft.com/office/2007/relationships/hdphoto" Target="../media/hdphoto14.wdp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44;&#1077;&#1090;&#1089;&#1082;&#1080;&#1081;%20&#1080;&#1075;&#1088;&#1086;&#1074;&#1086;&#1081;%20&#1092;&#1086;&#1085;%20-%209.mp3" TargetMode="Externa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9.png"/><Relationship Id="rId7" Type="http://schemas.microsoft.com/office/2007/relationships/hdphoto" Target="../media/hdphoto16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microsoft.com/office/2007/relationships/hdphoto" Target="../media/hdphoto15.wdp"/><Relationship Id="rId10" Type="http://schemas.openxmlformats.org/officeDocument/2006/relationships/slide" Target="slide27.xml"/><Relationship Id="rId4" Type="http://schemas.openxmlformats.org/officeDocument/2006/relationships/image" Target="../media/image120.png"/><Relationship Id="rId9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slide" Target="slide28.xml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slide" Target="slide29.xml"/><Relationship Id="rId3" Type="http://schemas.openxmlformats.org/officeDocument/2006/relationships/image" Target="../media/image118.jpe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7.wdp"/><Relationship Id="rId11" Type="http://schemas.openxmlformats.org/officeDocument/2006/relationships/image" Target="../media/image133.png"/><Relationship Id="rId5" Type="http://schemas.openxmlformats.org/officeDocument/2006/relationships/image" Target="../media/image128.png"/><Relationship Id="rId10" Type="http://schemas.openxmlformats.org/officeDocument/2006/relationships/image" Target="../media/image132.png"/><Relationship Id="rId4" Type="http://schemas.openxmlformats.org/officeDocument/2006/relationships/image" Target="../media/image127.jpeg"/><Relationship Id="rId9" Type="http://schemas.openxmlformats.org/officeDocument/2006/relationships/image" Target="../media/image131.png"/><Relationship Id="rId14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24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5" Type="http://schemas.openxmlformats.org/officeDocument/2006/relationships/image" Target="../media/image134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36.xml"/><Relationship Id="rId3" Type="http://schemas.openxmlformats.org/officeDocument/2006/relationships/notesSlide" Target="../notesSlides/notesSlide3.xml"/><Relationship Id="rId7" Type="http://schemas.openxmlformats.org/officeDocument/2006/relationships/slide" Target="slide10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.mp3" TargetMode="External"/><Relationship Id="rId6" Type="http://schemas.openxmlformats.org/officeDocument/2006/relationships/image" Target="../media/image6.png"/><Relationship Id="rId11" Type="http://schemas.openxmlformats.org/officeDocument/2006/relationships/slide" Target="slide18.xml"/><Relationship Id="rId5" Type="http://schemas.openxmlformats.org/officeDocument/2006/relationships/slide" Target="slide4.xml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slide" Target="slide24.xml"/><Relationship Id="rId1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jpeg"/><Relationship Id="rId7" Type="http://schemas.openxmlformats.org/officeDocument/2006/relationships/slide" Target="slide3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jpeg"/><Relationship Id="rId5" Type="http://schemas.microsoft.com/office/2007/relationships/hdphoto" Target="../media/hdphoto18.wdp"/><Relationship Id="rId4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jpeg"/><Relationship Id="rId7" Type="http://schemas.openxmlformats.org/officeDocument/2006/relationships/slide" Target="slide3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png"/><Relationship Id="rId5" Type="http://schemas.microsoft.com/office/2007/relationships/hdphoto" Target="../media/hdphoto19.wdp"/><Relationship Id="rId4" Type="http://schemas.openxmlformats.org/officeDocument/2006/relationships/image" Target="../media/image1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33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4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18.jpeg"/><Relationship Id="rId7" Type="http://schemas.openxmlformats.org/officeDocument/2006/relationships/slide" Target="slide3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7.png"/><Relationship Id="rId5" Type="http://schemas.openxmlformats.org/officeDocument/2006/relationships/image" Target="../media/image143.png"/><Relationship Id="rId10" Type="http://schemas.openxmlformats.org/officeDocument/2006/relationships/image" Target="../media/image149.png"/><Relationship Id="rId4" Type="http://schemas.openxmlformats.org/officeDocument/2006/relationships/image" Target="../media/image146.jpeg"/><Relationship Id="rId9" Type="http://schemas.openxmlformats.org/officeDocument/2006/relationships/image" Target="../media/image1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1.wdp"/><Relationship Id="rId5" Type="http://schemas.openxmlformats.org/officeDocument/2006/relationships/image" Target="../media/image151.png"/><Relationship Id="rId10" Type="http://schemas.openxmlformats.org/officeDocument/2006/relationships/image" Target="../media/image79.png"/><Relationship Id="rId4" Type="http://schemas.openxmlformats.org/officeDocument/2006/relationships/image" Target="../media/image150.jpeg"/><Relationship Id="rId9" Type="http://schemas.openxmlformats.org/officeDocument/2006/relationships/image" Target="../media/image1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3.mp3" TargetMode="External"/><Relationship Id="rId6" Type="http://schemas.openxmlformats.org/officeDocument/2006/relationships/image" Target="../media/image155.png"/><Relationship Id="rId5" Type="http://schemas.openxmlformats.org/officeDocument/2006/relationships/slide" Target="slide37.xml"/><Relationship Id="rId4" Type="http://schemas.openxmlformats.org/officeDocument/2006/relationships/image" Target="../media/image1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slide" Target="slide5.xml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3.mp3" TargetMode="Externa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2.jpeg"/><Relationship Id="rId7" Type="http://schemas.openxmlformats.org/officeDocument/2006/relationships/image" Target="../media/image155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3.mp3" TargetMode="External"/><Relationship Id="rId6" Type="http://schemas.openxmlformats.org/officeDocument/2006/relationships/slide" Target="slide45.xml"/><Relationship Id="rId11" Type="http://schemas.openxmlformats.org/officeDocument/2006/relationships/image" Target="../media/image169.png"/><Relationship Id="rId5" Type="http://schemas.microsoft.com/office/2007/relationships/hdphoto" Target="../media/hdphoto20.wdp"/><Relationship Id="rId10" Type="http://schemas.openxmlformats.org/officeDocument/2006/relationships/image" Target="../media/image168.png"/><Relationship Id="rId4" Type="http://schemas.openxmlformats.org/officeDocument/2006/relationships/image" Target="../media/image165.png"/><Relationship Id="rId9" Type="http://schemas.openxmlformats.org/officeDocument/2006/relationships/image" Target="../media/image1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1.wdp"/><Relationship Id="rId5" Type="http://schemas.openxmlformats.org/officeDocument/2006/relationships/image" Target="../media/image17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21" Type="http://schemas.openxmlformats.org/officeDocument/2006/relationships/slide" Target="slide6.xml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jpeg"/><Relationship Id="rId20" Type="http://schemas.microsoft.com/office/2007/relationships/hdphoto" Target="../media/hdphoto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3.mp3" TargetMode="External"/><Relationship Id="rId6" Type="http://schemas.openxmlformats.org/officeDocument/2006/relationships/image" Target="../media/image31.png"/><Relationship Id="rId5" Type="http://schemas.openxmlformats.org/officeDocument/2006/relationships/slide" Target="slide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jpe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19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0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1.%20&#1055;&#1088;&#1077;&#1079;&#1077;&#1085;&#1090;&#1072;&#1094;&#1080;&#1103;\&#1052;&#1091;&#1079;&#1099;&#1082;&#1072;&#1083;&#1100;&#1085;&#1099;&#1081;%20&#1092;&#1086;&#1085;%203.mp3" TargetMode="External"/><Relationship Id="rId6" Type="http://schemas.openxmlformats.org/officeDocument/2006/relationships/slide" Target="slide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326" y="304800"/>
            <a:ext cx="6429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Интерактивная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музыкально-дидактическая </a:t>
            </a:r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-игра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гости к любимым персонажам»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6250" y="4160818"/>
            <a:ext cx="4752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Музыкальный руководитель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Лебедева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Ксения Анатольевна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omic Sans MS" pitchFamily="66" charset="0"/>
              </a:rPr>
              <a:t>2 Станция «Кот Леопольд»</a:t>
            </a:r>
            <a:endParaRPr b="1">
              <a:latin typeface="Comic Sans MS" pitchFamily="66" charset="0"/>
            </a:endParaRPr>
          </a:p>
        </p:txBody>
      </p:sp>
      <p:pic>
        <p:nvPicPr>
          <p:cNvPr id="18434" name="Picture 2" descr="https://ped-kopilka.ru/images/21(127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11" b="96542" l="10000" r="95692">
                        <a14:foregroundMark x1="57846" y1="22767" x2="57846" y2="22767"/>
                        <a14:foregroundMark x1="52000" y1="20317" x2="52000" y2="20317"/>
                        <a14:foregroundMark x1="48308" y1="21037" x2="48308" y2="21037"/>
                        <a14:foregroundMark x1="57385" y1="25504" x2="57385" y2="25504"/>
                        <a14:foregroundMark x1="76154" y1="66571" x2="76154" y2="66571"/>
                        <a14:foregroundMark x1="79077" y1="69020" x2="79077" y2="69020"/>
                        <a14:foregroundMark x1="81692" y1="74207" x2="81692" y2="74207"/>
                        <a14:foregroundMark x1="78308" y1="72478" x2="78308" y2="72478"/>
                        <a14:foregroundMark x1="80000" y1="77089" x2="80000" y2="77089"/>
                        <a14:foregroundMark x1="73692" y1="74928" x2="73692" y2="74928"/>
                        <a14:foregroundMark x1="66154" y1="80836" x2="66154" y2="80836"/>
                        <a14:foregroundMark x1="69538" y1="77378" x2="69538" y2="77378"/>
                        <a14:foregroundMark x1="74154" y1="78818" x2="74154" y2="78818"/>
                        <a14:foregroundMark x1="78308" y1="79827" x2="78308" y2="79827"/>
                        <a14:foregroundMark x1="82923" y1="80115" x2="82923" y2="80115"/>
                        <a14:foregroundMark x1="82923" y1="77089" x2="82923" y2="77089"/>
                        <a14:foregroundMark x1="83231" y1="74207" x2="83231" y2="74207"/>
                        <a14:foregroundMark x1="76154" y1="75216" x2="76154" y2="75216"/>
                        <a14:foregroundMark x1="69077" y1="70461" x2="69077" y2="70461"/>
                        <a14:foregroundMark x1="67846" y1="73199" x2="67846" y2="73199"/>
                        <a14:foregroundMark x1="66154" y1="70029" x2="66154" y2="70029"/>
                        <a14:foregroundMark x1="78308" y1="83285" x2="78308" y2="83285"/>
                        <a14:foregroundMark x1="70769" y1="72190" x2="70769" y2="72190"/>
                        <a14:foregroundMark x1="64923" y1="83285" x2="64923" y2="83285"/>
                        <a14:foregroundMark x1="66615" y1="78818" x2="66615" y2="78818"/>
                        <a14:foregroundMark x1="67385" y1="84294" x2="67385" y2="84294"/>
                        <a14:foregroundMark x1="64462" y1="89193" x2="64462" y2="89193"/>
                        <a14:foregroundMark x1="78769" y1="66571" x2="78769" y2="66571"/>
                        <a14:foregroundMark x1="29538" y1="68012" x2="29538" y2="6801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93119" y="1797032"/>
            <a:ext cx="2555808" cy="3066021"/>
          </a:xfrm>
          <a:prstGeom prst="rect">
            <a:avLst/>
          </a:prstGeom>
          <a:noFill/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5752921" y="1167465"/>
            <a:ext cx="2640581" cy="848564"/>
          </a:xfrm>
          <a:prstGeom prst="wedgeRoundRectCallout">
            <a:avLst>
              <a:gd name="adj1" fmla="val -45568"/>
              <a:gd name="adj2" fmla="val 804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Здравствуйте, дорогие друзья! Любите ли вы классическую музыку также, как и я?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Picture 4" descr="https://www.meme-arsenal.com/memes/f765ca44407fc00bc56f0a87fc449aa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>
                        <a14:foregroundMark x1="30038" y1="81200" x2="30038" y2="81200"/>
                        <a14:foregroundMark x1="22814" y1="84100" x2="22814" y2="84100"/>
                        <a14:foregroundMark x1="35551" y1="81200" x2="35551" y2="81200"/>
                        <a14:foregroundMark x1="58365" y1="83100" x2="58365" y2="83100"/>
                        <a14:foregroundMark x1="51901" y1="81200" x2="51901" y2="81200"/>
                        <a14:foregroundMark x1="64639" y1="85000" x2="64639" y2="85000"/>
                        <a14:foregroundMark x1="58365" y1="78800" x2="58365" y2="78800"/>
                        <a14:foregroundMark x1="30038" y1="84100" x2="30038" y2="84100"/>
                        <a14:foregroundMark x1="22814" y1="80700" x2="22814" y2="80700"/>
                        <a14:foregroundMark x1="55323" y1="83400" x2="55323" y2="83400"/>
                        <a14:foregroundMark x1="52471" y1="82700" x2="52471" y2="82700"/>
                        <a14:foregroundMark x1="50570" y1="82700" x2="50570" y2="82700"/>
                        <a14:foregroundMark x1="47719" y1="81400" x2="47719" y2="81400"/>
                        <a14:foregroundMark x1="28137" y1="83400" x2="28137" y2="83400"/>
                        <a14:foregroundMark x1="24715" y1="83700" x2="24715" y2="83700"/>
                        <a14:foregroundMark x1="19962" y1="83700" x2="19962" y2="83700"/>
                        <a14:foregroundMark x1="25665" y1="84200" x2="25665" y2="84200"/>
                        <a14:foregroundMark x1="32510" y1="83400" x2="32510" y2="83400"/>
                        <a14:foregroundMark x1="31559" y1="82200" x2="31559" y2="82200"/>
                        <a14:foregroundMark x1="29468" y1="81400" x2="29468" y2="81400"/>
                        <a14:foregroundMark x1="34411" y1="81400" x2="34411" y2="81400"/>
                        <a14:foregroundMark x1="35741" y1="81200" x2="35741" y2="81200"/>
                        <a14:foregroundMark x1="30038" y1="82400" x2="30038" y2="82400"/>
                        <a14:foregroundMark x1="25665" y1="83400" x2="25665" y2="83400"/>
                        <a14:foregroundMark x1="24335" y1="83700" x2="24335" y2="83700"/>
                        <a14:foregroundMark x1="22433" y1="84200" x2="22433" y2="84200"/>
                        <a14:foregroundMark x1="22433" y1="84200" x2="22433" y2="8420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43200" y="2553217"/>
            <a:ext cx="1442049" cy="2741539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854014" y="2087592"/>
            <a:ext cx="2648310" cy="940451"/>
          </a:xfrm>
          <a:prstGeom prst="wedgeRoundRectCallout">
            <a:avLst>
              <a:gd name="adj1" fmla="val -692"/>
              <a:gd name="adj2" fmla="val 960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Выполните задания и скорее получите волшебный конверт.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864" y="4291410"/>
            <a:ext cx="1182727" cy="713294"/>
          </a:xfrm>
          <a:prstGeom prst="rect">
            <a:avLst/>
          </a:prstGeom>
        </p:spPr>
      </p:pic>
      <p:pic>
        <p:nvPicPr>
          <p:cNvPr id="9" name="Музыкальный фон 2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11"/>
          <a:stretch>
            <a:fillRect/>
          </a:stretch>
        </p:blipFill>
        <p:spPr>
          <a:xfrm>
            <a:off x="581025" y="44386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9088" y="560508"/>
            <a:ext cx="2718512" cy="3977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8" name="AutoShape 2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gamebomb.ru/files/galleries/001/4/44/2299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2" name="Picture 6" descr="https://mol4alena.com/wp-content/uploads/2017/08/Screenshot_2-3-510x51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412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40786" y="2210114"/>
            <a:ext cx="2418276" cy="2611941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4528868" y="698740"/>
            <a:ext cx="3062377" cy="132001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Пётр Ильич Чайковский – великий русский композитор, который написал очень много замечательных произведений не только для взрослых, но и для детей.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8864" y="4291410"/>
            <a:ext cx="1182727" cy="7132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1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ая прямоугольная выноска 9"/>
          <p:cNvSpPr/>
          <p:nvPr/>
        </p:nvSpPr>
        <p:spPr>
          <a:xfrm>
            <a:off x="6590411" y="406893"/>
            <a:ext cx="2216988" cy="1181992"/>
          </a:xfrm>
          <a:prstGeom prst="wedgeRoundRectCallout">
            <a:avLst>
              <a:gd name="adj1" fmla="val -58977"/>
              <a:gd name="adj2" fmla="val 100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Давайте вспомним, какие произведения написал Пётр Ильич Чайковский?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606009" y="536981"/>
            <a:ext cx="3646651" cy="2018940"/>
          </a:xfrm>
          <a:prstGeom prst="cloudCallout">
            <a:avLst>
              <a:gd name="adj1" fmla="val -22153"/>
              <a:gd name="adj2" fmla="val 8054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Помогите Леопольду выбрать только те произведения, которые написал П.И. Чайковский. Нажмите  на стрелочку для перехода к заданию.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412" name="AutoShape 4" descr="https://www.pinclipart.com/picdir/middle/194-1945627_computer-mouse-clipar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ЛЁП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5" b="97744" l="10000" r="90000">
                        <a14:foregroundMark x1="53295" y1="19267" x2="53295" y2="19267"/>
                        <a14:foregroundMark x1="49205" y1="19549" x2="49205" y2="19549"/>
                        <a14:foregroundMark x1="42045" y1="18609" x2="42045" y2="18609"/>
                        <a14:foregroundMark x1="45000" y1="19831" x2="45000" y2="19831"/>
                        <a14:foregroundMark x1="57386" y1="20771" x2="57386" y2="20771"/>
                        <a14:foregroundMark x1="40568" y1="90320" x2="40568" y2="90320"/>
                        <a14:foregroundMark x1="44659" y1="88440" x2="44659" y2="88440"/>
                        <a14:foregroundMark x1="50682" y1="92763" x2="50682" y2="92763"/>
                        <a14:foregroundMark x1="55568" y1="92199" x2="55568" y2="92199"/>
                        <a14:foregroundMark x1="45000" y1="94361" x2="45000" y2="94361"/>
                        <a14:foregroundMark x1="46136" y1="91541" x2="46136" y2="91541"/>
                        <a14:foregroundMark x1="48409" y1="90320" x2="48409" y2="90320"/>
                        <a14:foregroundMark x1="35682" y1="91823" x2="35682" y2="91823"/>
                        <a14:foregroundMark x1="37841" y1="88722" x2="37841" y2="88722"/>
                        <a14:foregroundMark x1="40909" y1="86278" x2="40909" y2="86278"/>
                        <a14:foregroundMark x1="39432" y1="92481" x2="39432" y2="92481"/>
                        <a14:foregroundMark x1="48409" y1="94925" x2="48409" y2="94925"/>
                        <a14:foregroundMark x1="52159" y1="94361" x2="52159" y2="94361"/>
                        <a14:foregroundMark x1="54773" y1="94361" x2="54773" y2="94361"/>
                        <a14:foregroundMark x1="58182" y1="93139" x2="58182" y2="93139"/>
                        <a14:foregroundMark x1="52500" y1="89380" x2="52500" y2="89380"/>
                        <a14:foregroundMark x1="46477" y1="87218" x2="46477" y2="87218"/>
                        <a14:foregroundMark x1="48409" y1="37218" x2="48409" y2="37218"/>
                        <a14:foregroundMark x1="45000" y1="30451" x2="45000" y2="30451"/>
                        <a14:foregroundMark x1="48068" y1="30451" x2="48068" y2="30451"/>
                        <a14:foregroundMark x1="53636" y1="29511" x2="53636" y2="29511"/>
                        <a14:foregroundMark x1="55114" y1="34398" x2="55114" y2="34398"/>
                        <a14:foregroundMark x1="56705" y1="31015" x2="56705" y2="31015"/>
                        <a14:foregroundMark x1="51364" y1="32613" x2="51364" y2="32613"/>
                        <a14:foregroundMark x1="52500" y1="35714" x2="52500" y2="35714"/>
                        <a14:foregroundMark x1="43523" y1="26974" x2="43523" y2="26974"/>
                        <a14:foregroundMark x1="43523" y1="33177" x2="43523" y2="33177"/>
                        <a14:foregroundMark x1="44659" y1="38440" x2="44659" y2="38440"/>
                        <a14:foregroundMark x1="42727" y1="41917" x2="42727" y2="41917"/>
                        <a14:foregroundMark x1="43864" y1="43797" x2="43864" y2="43797"/>
                        <a14:foregroundMark x1="45795" y1="46241" x2="45795" y2="46241"/>
                        <a14:foregroundMark x1="49545" y1="44643" x2="49545" y2="44643"/>
                        <a14:foregroundMark x1="46932" y1="41541" x2="46932" y2="41541"/>
                        <a14:foregroundMark x1="48750" y1="41259" x2="48750" y2="41259"/>
                        <a14:foregroundMark x1="55568" y1="19549" x2="55568" y2="19549"/>
                        <a14:foregroundMark x1="51023" y1="20489" x2="51023" y2="20489"/>
                        <a14:foregroundMark x1="59318" y1="19831" x2="59318" y2="19831"/>
                        <a14:foregroundMark x1="42727" y1="91259" x2="42727" y2="91259"/>
                        <a14:foregroundMark x1="51818" y1="19455" x2="51818" y2="19455"/>
                        <a14:foregroundMark x1="54091" y1="21241" x2="54091" y2="21241"/>
                        <a14:foregroundMark x1="55568" y1="19737" x2="55568" y2="19737"/>
                        <a14:foregroundMark x1="50682" y1="19643" x2="50682" y2="19643"/>
                        <a14:foregroundMark x1="49659" y1="23026" x2="49659" y2="23026"/>
                        <a14:foregroundMark x1="52841" y1="14004" x2="52841" y2="14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0305" y="1560668"/>
            <a:ext cx="2770609" cy="33499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7" l="0" r="84333">
                        <a14:foregroundMark x1="51000" y1="27222" x2="51000" y2="27222"/>
                        <a14:foregroundMark x1="48778" y1="24889" x2="48778" y2="24889"/>
                        <a14:foregroundMark x1="48778" y1="29000" x2="48778" y2="29000"/>
                        <a14:foregroundMark x1="68111" y1="18667" x2="68111" y2="18667"/>
                        <a14:foregroundMark x1="25333" y1="52889" x2="25333" y2="52889"/>
                        <a14:foregroundMark x1="21667" y1="56000" x2="21667" y2="56000"/>
                        <a14:foregroundMark x1="23556" y1="58222" x2="23556" y2="58222"/>
                        <a14:foregroundMark x1="18556" y1="53333" x2="18556" y2="53333"/>
                        <a14:foregroundMark x1="26667" y1="49222" x2="26667" y2="49222"/>
                        <a14:foregroundMark x1="22111" y1="51111" x2="22111" y2="51111"/>
                        <a14:foregroundMark x1="61778" y1="52889" x2="61778" y2="52889"/>
                        <a14:foregroundMark x1="62222" y1="59222" x2="62222" y2="59222"/>
                        <a14:foregroundMark x1="65444" y1="58222" x2="65444" y2="58222"/>
                        <a14:foregroundMark x1="63111" y1="55556" x2="63111" y2="55556"/>
                        <a14:foregroundMark x1="60000" y1="49667" x2="60000" y2="49667"/>
                        <a14:foregroundMark x1="59111" y1="56444" x2="59111" y2="56444"/>
                        <a14:foregroundMark x1="61333" y1="62333" x2="61333" y2="62333"/>
                        <a14:foregroundMark x1="48778" y1="26333" x2="48778" y2="26333"/>
                        <a14:foregroundMark x1="44667" y1="27667" x2="44667" y2="27667"/>
                        <a14:foregroundMark x1="65444" y1="21333" x2="65444" y2="21333"/>
                        <a14:foregroundMark x1="64000" y1="18222" x2="64000" y2="18222"/>
                        <a14:foregroundMark x1="68556" y1="21778" x2="68556" y2="21778"/>
                        <a14:foregroundMark x1="51000" y1="33556" x2="51000" y2="33556"/>
                        <a14:foregroundMark x1="45111" y1="31222" x2="45111" y2="31222"/>
                        <a14:foregroundMark x1="50222" y1="29222" x2="50222" y2="29222"/>
                        <a14:foregroundMark x1="51556" y1="28667" x2="51556" y2="28667"/>
                        <a14:foregroundMark x1="52444" y1="28000" x2="52444" y2="28000"/>
                        <a14:foregroundMark x1="69222" y1="19222" x2="69222" y2="19222"/>
                        <a14:foregroundMark x1="69222" y1="19222" x2="69222" y2="19222"/>
                        <a14:foregroundMark x1="68222" y1="17889" x2="68222" y2="17889"/>
                        <a14:foregroundMark x1="67889" y1="17222" x2="67889" y2="17222"/>
                        <a14:foregroundMark x1="67556" y1="17222" x2="67556" y2="1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" y="3252824"/>
            <a:ext cx="1890676" cy="1890676"/>
          </a:xfrm>
          <a:prstGeom prst="rect">
            <a:avLst/>
          </a:prstGeom>
        </p:spPr>
      </p:pic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8864" y="4291410"/>
            <a:ext cx="1182727" cy="71329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01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9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2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4266" y="603640"/>
            <a:ext cx="2718512" cy="3977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Стрелка вправо 12">
            <a:hlinkClick r:id="rId7" action="ppaction://hlinksldjump"/>
          </p:cNvPr>
          <p:cNvSpPr/>
          <p:nvPr/>
        </p:nvSpPr>
        <p:spPr>
          <a:xfrm>
            <a:off x="7772400" y="4433977"/>
            <a:ext cx="978408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Лёп 2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foregroundMark x1="52500" y1="13000" x2="52500" y2="13000"/>
                        <a14:foregroundMark x1="59833" y1="12500" x2="59833" y2="12500"/>
                        <a14:foregroundMark x1="51333" y1="19750" x2="51333" y2="19750"/>
                        <a14:foregroundMark x1="58667" y1="19375" x2="58667" y2="19375"/>
                        <a14:foregroundMark x1="53000" y1="15875" x2="53000" y2="15875"/>
                        <a14:foregroundMark x1="42333" y1="19375" x2="42333" y2="19375"/>
                        <a14:foregroundMark x1="50167" y1="23125" x2="50167" y2="23125"/>
                        <a14:foregroundMark x1="46333" y1="18875" x2="46333" y2="18875"/>
                        <a14:foregroundMark x1="55333" y1="20125" x2="55333" y2="20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593" y="2191185"/>
            <a:ext cx="2214237" cy="29523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7" y="325242"/>
            <a:ext cx="2274005" cy="6523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11" y="354781"/>
            <a:ext cx="2097206" cy="682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0" y="1258213"/>
            <a:ext cx="2475191" cy="6523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27" y="1320512"/>
            <a:ext cx="2054530" cy="6828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9" y="2082388"/>
            <a:ext cx="2011854" cy="5913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68" y="2286243"/>
            <a:ext cx="1950889" cy="670618"/>
          </a:xfrm>
          <a:prstGeom prst="rect">
            <a:avLst/>
          </a:prstGeom>
        </p:spPr>
      </p:pic>
      <p:pic>
        <p:nvPicPr>
          <p:cNvPr id="12" name="Музыкальный фон 3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16"/>
          <a:stretch>
            <a:fillRect/>
          </a:stretch>
        </p:blipFill>
        <p:spPr>
          <a:xfrm>
            <a:off x="352425" y="4419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3.bp.blogspot.com/-Wah3o9Quj08/UNCxda6VExI/AAAAAAAAC7c/YVl6lxgYfWs/s1600/Di%C3%B3t%C3%B6r%C5%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211" y="508959"/>
            <a:ext cx="2556594" cy="183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щёл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609" y="1690777"/>
            <a:ext cx="2878352" cy="191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0" name="Picture 8" descr="http://photo.conservatory.ru/wp-content/flagallery/d189d0b5d0bbd0bad183d0bdd187d0b8d0ba/img_289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670" y="3148642"/>
            <a:ext cx="2801221" cy="179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82" name="Picture 10" descr="https://24smi.org/public/media/resize/800x-/person/2018/01/10/71oul0g4uvow-kot-leopol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3750" l="10000" r="90000">
                        <a14:foregroundMark x1="38333" y1="18875" x2="38333" y2="18875"/>
                        <a14:foregroundMark x1="32167" y1="14500" x2="32167" y2="14500"/>
                        <a14:foregroundMark x1="35000" y1="20625" x2="35000" y2="20625"/>
                        <a14:foregroundMark x1="34000" y1="18125" x2="34000" y2="18125"/>
                        <a14:foregroundMark x1="32667" y1="27375" x2="32667" y2="27375"/>
                        <a14:foregroundMark x1="39333" y1="27000" x2="39333" y2="27000"/>
                        <a14:foregroundMark x1="36000" y1="27000" x2="36000" y2="27000"/>
                        <a14:foregroundMark x1="40667" y1="39750" x2="40667" y2="39750"/>
                        <a14:foregroundMark x1="46333" y1="39000" x2="46333" y2="39000"/>
                        <a14:foregroundMark x1="35000" y1="85875" x2="35000" y2="85875"/>
                        <a14:foregroundMark x1="72833" y1="87750" x2="72833" y2="8775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02585" y="1690777"/>
            <a:ext cx="2603189" cy="3462068"/>
          </a:xfrm>
          <a:prstGeom prst="rect">
            <a:avLst/>
          </a:prstGeom>
          <a:noFill/>
        </p:spPr>
      </p:pic>
      <p:sp>
        <p:nvSpPr>
          <p:cNvPr id="13" name="Стрелка вправо 12">
            <a:hlinkClick r:id="rId8" action="ppaction://hlinksldjump"/>
          </p:cNvPr>
          <p:cNvSpPr/>
          <p:nvPr/>
        </p:nvSpPr>
        <p:spPr>
          <a:xfrm>
            <a:off x="7686136" y="4364966"/>
            <a:ext cx="1086928" cy="560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6309416" y="382137"/>
            <a:ext cx="1796358" cy="892427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Вспомним </a:t>
            </a:r>
            <a:r>
              <a:rPr lang="ru-RU" dirty="0">
                <a:solidFill>
                  <a:schemeClr val="tx1"/>
                </a:solidFill>
              </a:rPr>
              <a:t>балет «Щелкунчик» П.И. Чайковского.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1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5451894" y="336430"/>
            <a:ext cx="3303917" cy="1389025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Внимательно послушайте произведение П.И. Чайковского – танец «Трепак» из балета «Щелкунчик» и подберите соответствующее настроение музыке.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6" descr="https://mol4alena.com/wp-content/uploads/2017/08/Screenshot_2-3-510x51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38567" y="1915065"/>
            <a:ext cx="2418276" cy="2611941"/>
          </a:xfrm>
          <a:prstGeom prst="rect">
            <a:avLst/>
          </a:prstGeom>
          <a:noFill/>
        </p:spPr>
      </p:pic>
      <p:pic>
        <p:nvPicPr>
          <p:cNvPr id="55298" name="Picture 2" descr="https://i.pinimg.com/originals/bf/92/b1/bf92b1f9b8a8d41b541643fe8a2d33d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5441" y="441439"/>
            <a:ext cx="2731936" cy="2010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9436" y="4437959"/>
            <a:ext cx="1115665" cy="621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09" y="685469"/>
            <a:ext cx="1335140" cy="3840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70" y="1234488"/>
            <a:ext cx="1225402" cy="3840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98" y="1690888"/>
            <a:ext cx="1231499" cy="3840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45" y="2250463"/>
            <a:ext cx="1225402" cy="3840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24" y="2246871"/>
            <a:ext cx="1225402" cy="3840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04" y="2848467"/>
            <a:ext cx="1225402" cy="38408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11" y="2823410"/>
            <a:ext cx="1396105" cy="38408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73" y="3375101"/>
            <a:ext cx="1530229" cy="40846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96" y="3322102"/>
            <a:ext cx="1225402" cy="3840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887" y="3825258"/>
            <a:ext cx="1225402" cy="38408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51" y="3804702"/>
            <a:ext cx="1518036" cy="39017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57" y="4422487"/>
            <a:ext cx="1225402" cy="384081"/>
          </a:xfrm>
          <a:prstGeom prst="rect">
            <a:avLst/>
          </a:prstGeom>
        </p:spPr>
      </p:pic>
      <p:pic>
        <p:nvPicPr>
          <p:cNvPr id="19" name="Русский танец Трепак (из балета Щелкунчик, соч. 71)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23"/>
          <a:stretch>
            <a:fillRect/>
          </a:stretch>
        </p:blipFill>
        <p:spPr>
          <a:xfrm>
            <a:off x="1133475" y="27622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01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20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7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895600" y="866776"/>
            <a:ext cx="4396415" cy="26098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41848" y="1332873"/>
            <a:ext cx="3303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Спасибо за работу! Вы хорошо потрудились и получаете конверт!</a:t>
            </a:r>
            <a:endParaRPr lang="ru-RU" dirty="0"/>
          </a:p>
        </p:txBody>
      </p:sp>
      <p:pic>
        <p:nvPicPr>
          <p:cNvPr id="2" name="Рисунок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516" y="4206505"/>
            <a:ext cx="1115665" cy="6218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8376" y="1980189"/>
            <a:ext cx="1562638" cy="13723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29" y="1856093"/>
            <a:ext cx="1814401" cy="171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01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1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12543" y="958705"/>
            <a:ext cx="38905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Как здорово! Вы прошли вторую станцию «Леопольд»! И у вас есть уже 2 конверта! Так держать! Нажмите на домик для перехода к  карте, чтобы начать следующую станцию. </a:t>
            </a:r>
            <a:endParaRPr lang="ru-RU" sz="1600" dirty="0"/>
          </a:p>
        </p:txBody>
      </p:sp>
      <p:pic>
        <p:nvPicPr>
          <p:cNvPr id="8" name="Рисунок 7" descr="hello_html_6c1a349e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00" l="1837" r="100000">
                        <a14:foregroundMark x1="30211" y1="21125" x2="30211" y2="21125"/>
                        <a14:foregroundMark x1="28466" y1="22563" x2="28466" y2="22563"/>
                        <a14:foregroundMark x1="32507" y1="19688" x2="32507" y2="19688"/>
                        <a14:foregroundMark x1="71625" y1="87188" x2="71625" y2="87188"/>
                        <a14:foregroundMark x1="65932" y1="90063" x2="65932" y2="90063"/>
                        <a14:foregroundMark x1="63636" y1="91438" x2="63636" y2="91438"/>
                        <a14:foregroundMark x1="60790" y1="94000" x2="60790" y2="94000"/>
                        <a14:foregroundMark x1="65381" y1="94688" x2="65381" y2="94688"/>
                        <a14:foregroundMark x1="68779" y1="93250" x2="68779" y2="93250"/>
                        <a14:foregroundMark x1="51148" y1="89688" x2="51148" y2="89688"/>
                        <a14:foregroundMark x1="46648" y1="90375" x2="46648" y2="90375"/>
                        <a14:foregroundMark x1="44353" y1="93250" x2="44353" y2="93250"/>
                        <a14:foregroundMark x1="48944" y1="94688" x2="48944" y2="94688"/>
                        <a14:foregroundMark x1="60790" y1="87875" x2="60790" y2="87875"/>
                        <a14:foregroundMark x1="67034" y1="87875" x2="67034" y2="87875"/>
                        <a14:foregroundMark x1="60790" y1="95750" x2="60790" y2="95750"/>
                        <a14:foregroundMark x1="69881" y1="90063" x2="69881" y2="90063"/>
                        <a14:foregroundMark x1="53444" y1="86438" x2="53444" y2="86438"/>
                        <a14:foregroundMark x1="42700" y1="88938" x2="42700" y2="88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1893" y="2348072"/>
            <a:ext cx="1678942" cy="26549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466648">
            <a:off x="5218982" y="3441940"/>
            <a:ext cx="914400" cy="172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331215" y="4143934"/>
            <a:ext cx="502653" cy="536525"/>
          </a:xfrm>
          <a:prstGeom prst="actionButtonHom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Музыкальный фон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925" y="403331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omic Sans MS" pitchFamily="66" charset="0"/>
              </a:rPr>
              <a:t>4 Станция «</a:t>
            </a:r>
            <a:r>
              <a:rPr lang="ru-RU" b="1" dirty="0" err="1" smtClean="0">
                <a:latin typeface="Comic Sans MS" pitchFamily="66" charset="0"/>
              </a:rPr>
              <a:t>Карлсон</a:t>
            </a:r>
            <a:r>
              <a:rPr lang="ru-RU" b="1" dirty="0" smtClean="0">
                <a:latin typeface="Comic Sans MS" pitchFamily="66" charset="0"/>
              </a:rPr>
              <a:t>, который живёт на крыше»</a:t>
            </a:r>
            <a:endParaRPr b="1" dirty="0">
              <a:latin typeface="Comic Sans MS" pitchFamily="66" charset="0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6192456" y="1238492"/>
            <a:ext cx="2314937" cy="111117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Как я рад вас видеть, ребята! Поздравляю! Вы попали на блиц-викторину.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Выноска-облако 2"/>
          <p:cNvSpPr/>
          <p:nvPr/>
        </p:nvSpPr>
        <p:spPr>
          <a:xfrm>
            <a:off x="1154256" y="1516284"/>
            <a:ext cx="3553429" cy="145760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Помогите </a:t>
            </a:r>
            <a:r>
              <a:rPr lang="ru-RU" dirty="0" err="1" smtClean="0">
                <a:solidFill>
                  <a:schemeClr val="tx1"/>
                </a:solidFill>
              </a:rPr>
              <a:t>Карлсону</a:t>
            </a:r>
            <a:r>
              <a:rPr lang="ru-RU" dirty="0" smtClean="0">
                <a:solidFill>
                  <a:schemeClr val="tx1"/>
                </a:solidFill>
              </a:rPr>
              <a:t> справиться с заданием и ответить на все вопросы. Удачи!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 descr="https://i08.fotocdn.net/s118/b0ea3e18ef76facb/user_xl/268465337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" b="98044" l="2358" r="9829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35895" y="2245084"/>
            <a:ext cx="2857121" cy="261322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101035">
            <a:off x="1013145" y="3256100"/>
            <a:ext cx="716212" cy="22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11" l="0" r="85667">
                        <a14:foregroundMark x1="51444" y1="26222" x2="51444" y2="26222"/>
                        <a14:foregroundMark x1="70333" y1="17778" x2="70333" y2="17778"/>
                        <a14:foregroundMark x1="67778" y1="15333" x2="67778" y2="15333"/>
                        <a14:foregroundMark x1="47889" y1="24222" x2="47889" y2="24222"/>
                        <a14:foregroundMark x1="50889" y1="28667" x2="50889" y2="28667"/>
                        <a14:foregroundMark x1="23000" y1="54556" x2="23000" y2="54556"/>
                        <a14:foregroundMark x1="26556" y1="50556" x2="26556" y2="50556"/>
                        <a14:foregroundMark x1="23556" y1="56111" x2="23556" y2="56111"/>
                        <a14:foregroundMark x1="19556" y1="57111" x2="19556" y2="57111"/>
                        <a14:foregroundMark x1="24000" y1="60000" x2="24000" y2="60000"/>
                        <a14:foregroundMark x1="19556" y1="52556" x2="19556" y2="52556"/>
                        <a14:foregroundMark x1="25556" y1="53556" x2="25556" y2="53556"/>
                        <a14:foregroundMark x1="65778" y1="59556" x2="65778" y2="59556"/>
                        <a14:foregroundMark x1="62333" y1="61000" x2="62333" y2="61000"/>
                        <a14:foregroundMark x1="61889" y1="56556" x2="61889" y2="56556"/>
                        <a14:foregroundMark x1="60333" y1="52111" x2="60333" y2="52111"/>
                        <a14:foregroundMark x1="50444" y1="27222" x2="50444" y2="27222"/>
                        <a14:foregroundMark x1="46444" y1="28222" x2="46444" y2="28222"/>
                        <a14:foregroundMark x1="44444" y1="28667" x2="44444" y2="28667"/>
                        <a14:foregroundMark x1="65778" y1="19778" x2="65778" y2="19778"/>
                        <a14:foregroundMark x1="69333" y1="20778" x2="69333" y2="20778"/>
                        <a14:foregroundMark x1="65778" y1="20778" x2="68778" y2="20778"/>
                        <a14:foregroundMark x1="71778" y1="14778" x2="71778" y2="14778"/>
                        <a14:foregroundMark x1="68778" y1="13333" x2="68778" y2="13333"/>
                        <a14:foregroundMark x1="62889" y1="18222" x2="62889" y2="18222"/>
                        <a14:foregroundMark x1="45889" y1="31667" x2="45889" y2="31667"/>
                        <a14:foregroundMark x1="49889" y1="24222" x2="49889" y2="24222"/>
                        <a14:foregroundMark x1="43000" y1="24222" x2="43000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8687"/>
            <a:ext cx="2400300" cy="2400300"/>
          </a:xfrm>
          <a:prstGeom prst="rect">
            <a:avLst/>
          </a:prstGeom>
        </p:spPr>
      </p:pic>
      <p:pic>
        <p:nvPicPr>
          <p:cNvPr id="5" name="Рисунок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9924" y="4239890"/>
            <a:ext cx="1097375" cy="566977"/>
          </a:xfrm>
          <a:prstGeom prst="rect">
            <a:avLst/>
          </a:prstGeom>
        </p:spPr>
      </p:pic>
      <p:pic>
        <p:nvPicPr>
          <p:cNvPr id="10" name="Музыкальный фон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159026" y="473185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omic Sans MS" pitchFamily="66" charset="0"/>
              </a:rPr>
              <a:t>Как называется группа людей, играющая на музыкальных инструментах?</a:t>
            </a:r>
            <a:endParaRPr b="1" dirty="0"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9" y="1567632"/>
            <a:ext cx="2359356" cy="5913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47" y="1567632"/>
            <a:ext cx="2298391" cy="5791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9" y="3005496"/>
            <a:ext cx="2267909" cy="5791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47" y="3005496"/>
            <a:ext cx="2322777" cy="615749"/>
          </a:xfrm>
          <a:prstGeom prst="rect">
            <a:avLst/>
          </a:prstGeom>
        </p:spPr>
      </p:pic>
      <p:pic>
        <p:nvPicPr>
          <p:cNvPr id="9" name="Picture 4" descr="https://avatars.mds.yandex.net/get-zen_doc/27036/pub_5bff336f6cbc850b506c31bf_5bff33d0290a910acf71fa0a/scale_1200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0" b="98833" l="0" r="100000">
                        <a14:foregroundMark x1="21665" y1="45167" x2="21665" y2="45167"/>
                        <a14:foregroundMark x1="25507" y1="48917" x2="25507" y2="48917"/>
                        <a14:foregroundMark x1="27108" y1="51917" x2="27108" y2="51917"/>
                        <a14:foregroundMark x1="29242" y1="56167" x2="29242" y2="56167"/>
                        <a14:foregroundMark x1="31910" y1="59083" x2="31910" y2="59083"/>
                        <a14:foregroundMark x1="34152" y1="65000" x2="34152" y2="65000"/>
                        <a14:foregroundMark x1="68303" y1="59083" x2="68303" y2="59083"/>
                        <a14:foregroundMark x1="67663" y1="66250" x2="67663" y2="66250"/>
                        <a14:foregroundMark x1="62327" y1="68000" x2="62327" y2="68000"/>
                        <a14:foregroundMark x1="55816" y1="67583" x2="55816" y2="67583"/>
                        <a14:foregroundMark x1="54749" y1="73500" x2="54749" y2="73500"/>
                        <a14:foregroundMark x1="54749" y1="79417" x2="54749" y2="79417"/>
                        <a14:foregroundMark x1="38954" y1="65417" x2="38954" y2="65417"/>
                        <a14:foregroundMark x1="45464" y1="77667" x2="45464" y2="77667"/>
                        <a14:foregroundMark x1="39488" y1="77250" x2="39488" y2="77250"/>
                        <a14:foregroundMark x1="28175" y1="73500" x2="28175" y2="73500"/>
                        <a14:foregroundMark x1="24867" y1="69667" x2="24867" y2="69667"/>
                        <a14:foregroundMark x1="22199" y1="69250" x2="22199" y2="69250"/>
                        <a14:foregroundMark x1="23799" y1="76000" x2="23799" y2="76000"/>
                        <a14:foregroundMark x1="23799" y1="82333" x2="23799" y2="82333"/>
                        <a14:foregroundMark x1="18463" y1="84083" x2="18463" y2="84083"/>
                        <a14:foregroundMark x1="23799" y1="86583" x2="23799" y2="86583"/>
                        <a14:foregroundMark x1="28709" y1="87417" x2="30309" y2="87417"/>
                        <a14:foregroundMark x1="36286" y1="91667" x2="36286" y2="91667"/>
                        <a14:foregroundMark x1="42796" y1="93750" x2="42796" y2="93750"/>
                        <a14:foregroundMark x1="41195" y1="88667" x2="41195" y2="88667"/>
                        <a14:foregroundMark x1="45464" y1="82333" x2="45464" y2="82333"/>
                        <a14:foregroundMark x1="34685" y1="82750" x2="34685" y2="82750"/>
                        <a14:foregroundMark x1="31910" y1="75583" x2="31910" y2="75583"/>
                        <a14:foregroundMark x1="43330" y1="71333" x2="43330" y2="71333"/>
                        <a14:foregroundMark x1="48773" y1="91667" x2="48773" y2="91667"/>
                        <a14:foregroundMark x1="45998" y1="95917" x2="45998" y2="95917"/>
                        <a14:foregroundMark x1="54216" y1="84500" x2="54216" y2="84500"/>
                        <a14:foregroundMark x1="50374" y1="79000" x2="50374" y2="79000"/>
                        <a14:foregroundMark x1="49306" y1="73083" x2="49306" y2="73083"/>
                        <a14:foregroundMark x1="38954" y1="68000" x2="38954" y2="68000"/>
                        <a14:foregroundMark x1="40662" y1="81083" x2="40662" y2="81083"/>
                        <a14:foregroundMark x1="37353" y1="79833" x2="37353" y2="79833"/>
                        <a14:foregroundMark x1="34152" y1="95083" x2="34152" y2="9508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76780" y="1880690"/>
            <a:ext cx="2208807" cy="2828782"/>
          </a:xfrm>
          <a:prstGeom prst="rect">
            <a:avLst/>
          </a:prstGeom>
          <a:noFill/>
        </p:spPr>
      </p:pic>
      <p:pic>
        <p:nvPicPr>
          <p:cNvPr id="22" name="Рисунок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9246" y="4211636"/>
            <a:ext cx="1097375" cy="56697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4015409" y="3650975"/>
            <a:ext cx="284922" cy="25179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" name="Музыкальный фон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5"/>
          <a:stretch>
            <a:fillRect/>
          </a:stretch>
        </p:blipFill>
        <p:spPr>
          <a:xfrm>
            <a:off x="172278" y="4725228"/>
            <a:ext cx="165652" cy="1656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577970" y="307003"/>
            <a:ext cx="78069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/>
              <a:t> </a:t>
            </a:r>
            <a:r>
              <a:rPr lang="ru" b="1" dirty="0">
                <a:latin typeface="Comic Sans MS" pitchFamily="66" charset="0"/>
              </a:rPr>
              <a:t>Добро пожаловать на квест-игру </a:t>
            </a:r>
            <a:r>
              <a:rPr lang="ru" b="1" dirty="0" smtClean="0">
                <a:latin typeface="Comic Sans MS" pitchFamily="66" charset="0"/>
              </a:rPr>
              <a:t/>
            </a:r>
            <a:br>
              <a:rPr lang="ru" b="1" dirty="0" smtClean="0">
                <a:latin typeface="Comic Sans MS" pitchFamily="66" charset="0"/>
              </a:rPr>
            </a:br>
            <a:r>
              <a:rPr lang="ru" b="1" dirty="0" smtClean="0">
                <a:latin typeface="Comic Sans MS" pitchFamily="66" charset="0"/>
              </a:rPr>
              <a:t>“</a:t>
            </a:r>
            <a:r>
              <a:rPr lang="ru" b="1" dirty="0">
                <a:latin typeface="Comic Sans MS" pitchFamily="66" charset="0"/>
              </a:rPr>
              <a:t>Музыка и сказки”!</a:t>
            </a:r>
            <a:endParaRPr b="1" dirty="0">
              <a:latin typeface="Comic Sans MS" pitchFamily="66" charset="0"/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5897366" y="2501048"/>
            <a:ext cx="3096882" cy="1302762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Aft>
                <a:spcPts val="120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3.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Пройдите весёлые музыкальные станции и соберите все конверты с мозаикой. Нажмите на стрелочку для перехода к следующему слайду. </a:t>
            </a:r>
            <a:r>
              <a:rPr lang="ru-RU" dirty="0" err="1" smtClean="0">
                <a:solidFill>
                  <a:schemeClr val="tx1"/>
                </a:solidFill>
              </a:rPr>
              <a:t>Поехалииии</a:t>
            </a:r>
            <a:r>
              <a:rPr lang="ru-RU" dirty="0" smtClean="0">
                <a:solidFill>
                  <a:schemeClr val="tx1"/>
                </a:solidFill>
              </a:rPr>
              <a:t>! Удачи!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3499450" y="1259457"/>
            <a:ext cx="2668438" cy="1049719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" dirty="0" smtClean="0">
                <a:solidFill>
                  <a:schemeClr val="tx1"/>
                </a:solidFill>
              </a:rPr>
              <a:t>Привет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ребята</a:t>
            </a:r>
            <a:r>
              <a:rPr lang="ru" dirty="0" smtClean="0">
                <a:solidFill>
                  <a:schemeClr val="tx1"/>
                </a:solidFill>
              </a:rPr>
              <a:t>, меня зовут Даша. Сегодня мы отправимся в музыкальное путешествие по сказкам.</a:t>
            </a:r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16020" y="2440350"/>
            <a:ext cx="3614468" cy="1334392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2.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ru" dirty="0" smtClean="0">
                <a:solidFill>
                  <a:schemeClr val="tx1"/>
                </a:solidFill>
              </a:rPr>
              <a:t>Вас ждут музыкальные станции, их всего 5. Каждая станция соответствует определённому мультфильму.  За прохождение каждой станции вы будете получать секретный конверт, в котором спрятана часть мозаики. </a:t>
            </a:r>
            <a:endParaRPr lang="ru-RU" dirty="0"/>
          </a:p>
        </p:txBody>
      </p:sp>
      <p:sp>
        <p:nvSpPr>
          <p:cNvPr id="14" name="Стрелка вправо 13">
            <a:hlinkClick r:id="rId5" action="ppaction://hlinksldjump"/>
          </p:cNvPr>
          <p:cNvSpPr/>
          <p:nvPr/>
        </p:nvSpPr>
        <p:spPr>
          <a:xfrm>
            <a:off x="7582619" y="4295956"/>
            <a:ext cx="1064672" cy="5105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00" b="90000" l="0" r="100000">
                        <a14:foregroundMark x1="36692" y1="81400" x2="36692" y2="81400"/>
                        <a14:foregroundMark x1="31559" y1="81800" x2="31559" y2="81800"/>
                        <a14:foregroundMark x1="29278" y1="84100" x2="29278" y2="84100"/>
                        <a14:foregroundMark x1="25665" y1="84500" x2="25665" y2="84500"/>
                        <a14:foregroundMark x1="20342" y1="84900" x2="20342" y2="84900"/>
                        <a14:foregroundMark x1="50760" y1="82500" x2="50760" y2="82500"/>
                        <a14:foregroundMark x1="54373" y1="82500" x2="54373" y2="82500"/>
                        <a14:foregroundMark x1="59506" y1="84500" x2="59506" y2="84500"/>
                        <a14:foregroundMark x1="66160" y1="84100" x2="66160" y2="84100"/>
                        <a14:foregroundMark x1="26996" y1="79800" x2="26996" y2="79800"/>
                        <a14:foregroundMark x1="21103" y1="82900" x2="21103" y2="82900"/>
                        <a14:foregroundMark x1="47719" y1="80200" x2="47719" y2="80200"/>
                        <a14:foregroundMark x1="51521" y1="80200" x2="51521" y2="80200"/>
                        <a14:foregroundMark x1="60266" y1="82200" x2="60266" y2="82200"/>
                        <a14:foregroundMark x1="34030" y1="84300" x2="34030" y2="84300"/>
                        <a14:foregroundMark x1="33460" y1="80400" x2="33460" y2="80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060" y="1941816"/>
            <a:ext cx="1701733" cy="343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Музыкальный фон 3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8"/>
          <a:stretch>
            <a:fillRect/>
          </a:stretch>
        </p:blipFill>
        <p:spPr>
          <a:xfrm>
            <a:off x="504825" y="45148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230049" y="9668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omic Sans MS" pitchFamily="66" charset="0"/>
              </a:rPr>
              <a:t> Кто является главным в оркестре?</a:t>
            </a:r>
            <a:endParaRPr b="1" dirty="0">
              <a:latin typeface="Comic Sans MS" pitchFamily="66" charset="0"/>
            </a:endParaRPr>
          </a:p>
        </p:txBody>
      </p:sp>
      <p:pic>
        <p:nvPicPr>
          <p:cNvPr id="7170" name="Picture 2" descr="https://karlson-house.ru/wp-content/uploads/2018/05/1464422508720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6852" y="2446690"/>
            <a:ext cx="2266942" cy="269681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10" y="3466531"/>
            <a:ext cx="2215341" cy="1332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1" y="836227"/>
            <a:ext cx="2286740" cy="1327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51" y="742703"/>
            <a:ext cx="2793292" cy="1858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5" y="2340039"/>
            <a:ext cx="1993565" cy="6218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79" y="1405193"/>
            <a:ext cx="2030144" cy="6096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41" y="2788518"/>
            <a:ext cx="1999661" cy="615749"/>
          </a:xfrm>
          <a:prstGeom prst="rect">
            <a:avLst/>
          </a:prstGeom>
        </p:spPr>
      </p:pic>
      <p:pic>
        <p:nvPicPr>
          <p:cNvPr id="15" name="Рисунок 1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35216" y="3849469"/>
            <a:ext cx="1097375" cy="566977"/>
          </a:xfrm>
          <a:prstGeom prst="rect">
            <a:avLst/>
          </a:prstGeom>
        </p:spPr>
      </p:pic>
      <p:pic>
        <p:nvPicPr>
          <p:cNvPr id="12" name="Музыкальный фон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/>
          <a:stretch>
            <a:fillRect/>
          </a:stretch>
        </p:blipFill>
        <p:spPr>
          <a:xfrm>
            <a:off x="178904" y="4764984"/>
            <a:ext cx="106017" cy="1060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latin typeface="Comic Sans MS" pitchFamily="66" charset="0"/>
              </a:rPr>
              <a:t>Как называется произведение, которое мама поёт засыпающему ребёнку?</a:t>
            </a:r>
            <a:endParaRPr b="1" dirty="0"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552" y="1896592"/>
            <a:ext cx="3210808" cy="3204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0" y="1579305"/>
            <a:ext cx="2383743" cy="579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7" y="1573208"/>
            <a:ext cx="2274005" cy="5852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0" y="2913737"/>
            <a:ext cx="2383743" cy="5852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7" y="2913736"/>
            <a:ext cx="2274005" cy="585267"/>
          </a:xfrm>
          <a:prstGeom prst="rect">
            <a:avLst/>
          </a:prstGeom>
        </p:spPr>
      </p:pic>
      <p:pic>
        <p:nvPicPr>
          <p:cNvPr id="16" name="Рисунок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28428" y="4254264"/>
            <a:ext cx="1097375" cy="566977"/>
          </a:xfrm>
          <a:prstGeom prst="rect">
            <a:avLst/>
          </a:prstGeom>
        </p:spPr>
      </p:pic>
      <p:pic>
        <p:nvPicPr>
          <p:cNvPr id="10" name="Музыкальный фон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tretch>
            <a:fillRect/>
          </a:stretch>
        </p:blipFill>
        <p:spPr>
          <a:xfrm>
            <a:off x="145774" y="4764157"/>
            <a:ext cx="166480" cy="1664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Как называют человека, который пишет музыку?</a:t>
            </a:r>
            <a:br>
              <a:rPr lang="ru-RU" b="1" dirty="0" smtClean="0">
                <a:latin typeface="Comic Sans MS" pitchFamily="66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340" y="2445572"/>
            <a:ext cx="2859272" cy="2615411"/>
          </a:xfrm>
          <a:prstGeom prst="rect">
            <a:avLst/>
          </a:prstGeom>
        </p:spPr>
      </p:pic>
      <p:pic>
        <p:nvPicPr>
          <p:cNvPr id="4" name="Рисунок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6337" y="4219419"/>
            <a:ext cx="1097375" cy="5669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6" y="1515942"/>
            <a:ext cx="2383743" cy="5913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1" y="1515943"/>
            <a:ext cx="2383743" cy="5913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5" y="2921289"/>
            <a:ext cx="2383743" cy="5974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80" y="2937693"/>
            <a:ext cx="2383743" cy="597460"/>
          </a:xfrm>
          <a:prstGeom prst="rect">
            <a:avLst/>
          </a:prstGeom>
        </p:spPr>
      </p:pic>
      <p:pic>
        <p:nvPicPr>
          <p:cNvPr id="10" name="Музыкальный фон 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4"/>
          <a:stretch>
            <a:fillRect/>
          </a:stretch>
        </p:blipFill>
        <p:spPr>
          <a:xfrm>
            <a:off x="139148" y="4790661"/>
            <a:ext cx="166480" cy="1664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494525" y="779692"/>
            <a:ext cx="2777922" cy="1157955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Comic Sans MS" pitchFamily="66" charset="0"/>
              </a:rPr>
              <a:t>Молодцы! </a:t>
            </a:r>
            <a:r>
              <a:rPr lang="ru-RU" sz="1600" dirty="0">
                <a:solidFill>
                  <a:schemeClr val="tx1"/>
                </a:solidFill>
                <a:latin typeface="Comic Sans MS" pitchFamily="66" charset="0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Comic Sans MS" pitchFamily="66" charset="0"/>
              </a:rPr>
              <a:t>ы хорошо постарались! Получите конверт!</a:t>
            </a:r>
            <a:endParaRPr lang="ru-RU" sz="1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73" y="2571170"/>
            <a:ext cx="1672283" cy="2604682"/>
          </a:xfrm>
          <a:prstGeom prst="rect">
            <a:avLst/>
          </a:prstGeom>
        </p:spPr>
      </p:pic>
      <p:pic>
        <p:nvPicPr>
          <p:cNvPr id="3074" name="Picture 2" descr="https://pbs.twimg.com/media/DfVK3DKW4AA_Hbk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7" b="98831" l="21204" r="90000">
                        <a14:foregroundMark x1="53519" y1="64156" x2="53519" y2="64156"/>
                        <a14:foregroundMark x1="49630" y1="57662" x2="49630" y2="57662"/>
                        <a14:foregroundMark x1="44259" y1="62987" x2="44259" y2="62987"/>
                        <a14:foregroundMark x1="62130" y1="50390" x2="62130" y2="50390"/>
                        <a14:foregroundMark x1="62778" y1="46753" x2="62778" y2="46753"/>
                        <a14:foregroundMark x1="56759" y1="57013" x2="56759" y2="57013"/>
                        <a14:foregroundMark x1="61111" y1="75325" x2="61111" y2="75325"/>
                        <a14:foregroundMark x1="65370" y1="82468" x2="65370" y2="82468"/>
                        <a14:foregroundMark x1="63704" y1="65714" x2="63704" y2="65714"/>
                        <a14:foregroundMark x1="52037" y1="68701" x2="52037" y2="68701"/>
                        <a14:foregroundMark x1="56389" y1="68442" x2="56389" y2="68442"/>
                        <a14:foregroundMark x1="44444" y1="75844" x2="44444" y2="75844"/>
                        <a14:foregroundMark x1="44444" y1="83117" x2="44444" y2="83117"/>
                        <a14:foregroundMark x1="42500" y1="54286" x2="42500" y2="54286"/>
                        <a14:foregroundMark x1="45556" y1="51558" x2="45556" y2="51558"/>
                        <a14:foregroundMark x1="64722" y1="78312" x2="64722" y2="78312"/>
                        <a14:foregroundMark x1="62130" y1="68701" x2="62130" y2="68701"/>
                        <a14:foregroundMark x1="45741" y1="79221" x2="45741" y2="79221"/>
                        <a14:foregroundMark x1="47037" y1="65714" x2="47037" y2="65714"/>
                        <a14:foregroundMark x1="45370" y1="67532" x2="45370" y2="67532"/>
                        <a14:foregroundMark x1="41852" y1="68701" x2="41852" y2="6870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30173" y="1952901"/>
            <a:ext cx="4432301" cy="3190599"/>
          </a:xfrm>
          <a:prstGeom prst="rect">
            <a:avLst/>
          </a:prstGeom>
          <a:noFill/>
        </p:spPr>
      </p:pic>
      <p:sp>
        <p:nvSpPr>
          <p:cNvPr id="11" name="Вертикальный свиток 10"/>
          <p:cNvSpPr/>
          <p:nvPr/>
        </p:nvSpPr>
        <p:spPr>
          <a:xfrm>
            <a:off x="5841978" y="779692"/>
            <a:ext cx="3027872" cy="3601528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Поздравляем! Вы прошли  станцию «</a:t>
            </a:r>
            <a:r>
              <a:rPr lang="ru-RU" dirty="0" err="1" smtClean="0">
                <a:solidFill>
                  <a:schemeClr val="tx1"/>
                </a:solidFill>
                <a:latin typeface="Comic Sans MS" pitchFamily="66" charset="0"/>
              </a:rPr>
              <a:t>Карлсон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, который  живёт на крыше»! И  вы получаете 3 конверт! Не забудьте забрать часть </a:t>
            </a:r>
            <a:r>
              <a:rPr lang="ru-RU" dirty="0" err="1" smtClean="0">
                <a:solidFill>
                  <a:schemeClr val="tx1"/>
                </a:solidFill>
                <a:latin typeface="Comic Sans MS" pitchFamily="66" charset="0"/>
              </a:rPr>
              <a:t>пазла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</a:p>
          <a:p>
            <a:pPr algn="ctr"/>
            <a:endParaRPr lang="ru-RU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Нажмите на домик для перехода к карте станций. </a:t>
            </a:r>
            <a:endParaRPr lang="ru-RU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494125" y="4459261"/>
            <a:ext cx="502653" cy="536525"/>
          </a:xfrm>
          <a:prstGeom prst="actionButtonHo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706" y="751500"/>
            <a:ext cx="2006272" cy="17619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173" y="751500"/>
            <a:ext cx="3530600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214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3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3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5 Станция «Вини-Пух и друзья»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5745706" y="3029803"/>
            <a:ext cx="2790970" cy="1665027"/>
          </a:xfrm>
          <a:prstGeom prst="wedgeRoundRectCallout">
            <a:avLst>
              <a:gd name="adj1" fmla="val -65365"/>
              <a:gd name="adj2" fmla="val -4080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Здравствуйте ребята! Добро пожаловать на танцевальную станцию. Нажмите на стрелочку для перехода к следующему слайду.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675" y="4587306"/>
            <a:ext cx="1158340" cy="542591"/>
          </a:xfrm>
          <a:prstGeom prst="rect">
            <a:avLst/>
          </a:prstGeom>
        </p:spPr>
      </p:pic>
      <p:pic>
        <p:nvPicPr>
          <p:cNvPr id="6" name="Детский игровой фон - 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17443" y="4432852"/>
            <a:ext cx="159854" cy="1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967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1198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ая прямоугольная выноска 6"/>
          <p:cNvSpPr/>
          <p:nvPr/>
        </p:nvSpPr>
        <p:spPr>
          <a:xfrm>
            <a:off x="518869" y="100299"/>
            <a:ext cx="3916653" cy="909636"/>
          </a:xfrm>
          <a:prstGeom prst="wedgeRoundRectCallout">
            <a:avLst>
              <a:gd name="adj1" fmla="val -18045"/>
              <a:gd name="adj2" fmla="val 11201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Сегодня мы с Пятачком идём в гости на День Рождения к ослику </a:t>
            </a:r>
            <a:r>
              <a:rPr lang="ru-RU" dirty="0" err="1" smtClean="0">
                <a:solidFill>
                  <a:schemeClr val="tx1"/>
                </a:solidFill>
                <a:latin typeface="Comic Sans MS" pitchFamily="66" charset="0"/>
              </a:rPr>
              <a:t>Иа</a:t>
            </a:r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. Но не можем же мы прийти без подарка?! Что же нам подарить?</a:t>
            </a:r>
            <a:endParaRPr lang="ru-RU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7030011" y="404026"/>
            <a:ext cx="1906439" cy="1837426"/>
          </a:xfrm>
          <a:prstGeom prst="wedgeRoundRectCallout">
            <a:avLst>
              <a:gd name="adj1" fmla="val -43741"/>
              <a:gd name="adj2" fmla="val 6844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Может споём и станцуем? А вы нам поможете!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Comic Sans MS" pitchFamily="66" charset="0"/>
              </a:rPr>
              <a:t>Нажмите на стрелочку для перехода к весёлой песенке.</a:t>
            </a:r>
            <a:endParaRPr lang="ru-RU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7418201" y="4459856"/>
            <a:ext cx="1130060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820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99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0647"/>
            <a:ext cx="2872854" cy="2872854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084998" y="807741"/>
            <a:ext cx="2972652" cy="129251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Прежде чем перейти к заданию, внимательно изучите обозначения.</a:t>
            </a:r>
            <a:endParaRPr lang="ru-RU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21" b="100000" l="945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559" y="1005389"/>
            <a:ext cx="498527" cy="3907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328" y1="14019" x2="15328" y2="14019"/>
                        <a14:foregroundMark x1="22628" y1="6542" x2="22628" y2="6542"/>
                        <a14:foregroundMark x1="36496" y1="6542" x2="36496" y2="6542"/>
                        <a14:foregroundMark x1="63504" y1="13084" x2="63504" y2="13084"/>
                        <a14:foregroundMark x1="75912" y1="11215" x2="75912" y2="11215"/>
                        <a14:foregroundMark x1="81022" y1="27103" x2="81022" y2="271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3210" y="2097912"/>
            <a:ext cx="835224" cy="6523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64702" y="1005389"/>
            <a:ext cx="2546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= короткий хлопок</a:t>
            </a:r>
            <a:r>
              <a:rPr lang="ru-RU" sz="1800" b="1" dirty="0"/>
              <a:t> </a:t>
            </a:r>
            <a:r>
              <a:rPr lang="ru-RU" sz="1800" b="1" dirty="0" smtClean="0"/>
              <a:t>в ладоши на каждый счёт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1902" y="2148599"/>
            <a:ext cx="247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= длинный хлопок в ладоши на раз - и</a:t>
            </a:r>
            <a:endParaRPr lang="ru-RU" sz="1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8236" y="2917856"/>
            <a:ext cx="427575" cy="8805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44289" y="3152078"/>
            <a:ext cx="2387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= короткий притоп на каждый счёт</a:t>
            </a:r>
            <a:endParaRPr lang="ru-RU" sz="18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3246" y="3707074"/>
            <a:ext cx="841120" cy="17322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89754" y="4205152"/>
            <a:ext cx="236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/>
              <a:t>= длинный притоп на раз - и</a:t>
            </a:r>
            <a:endParaRPr lang="ru-RU" sz="1800" b="1" dirty="0"/>
          </a:p>
        </p:txBody>
      </p:sp>
      <p:pic>
        <p:nvPicPr>
          <p:cNvPr id="614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495" y="4528317"/>
            <a:ext cx="1022797" cy="570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75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325" y="1622425"/>
            <a:ext cx="396875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220663"/>
            <a:ext cx="3608387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63006" y="350937"/>
            <a:ext cx="48043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Comic Sans MS" pitchFamily="66" charset="0"/>
              </a:rPr>
              <a:t>Собрались мы здесь не зря, Музыканты ты и я.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5227" y="3990082"/>
            <a:ext cx="5213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Мы оркестр начинаем, на ладошках поиграем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5125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4445000"/>
            <a:ext cx="1116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928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https://yt3.ggpht.com/a/AATXAJz9cvvr_VsNotAC0xZvH5GvUPIezVj4_5zcTuEM=s900-c-k-c0xffffffff-no-rj-m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1666672"/>
            <a:ext cx="3476828" cy="3476828"/>
          </a:xfrm>
          <a:prstGeom prst="rect">
            <a:avLst/>
          </a:prstGeom>
          <a:noFill/>
        </p:spPr>
      </p:pic>
      <p:pic>
        <p:nvPicPr>
          <p:cNvPr id="5" name="Рисунок 4" descr="ладошки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667" y1="13857" x2="15667" y2="13857"/>
                        <a14:foregroundMark x1="66111" y1="11143" x2="66111" y2="11143"/>
                        <a14:foregroundMark x1="82889" y1="30000" x2="82889" y2="3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3446" y="1542007"/>
            <a:ext cx="452971" cy="3523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7426" y="834509"/>
            <a:ext cx="13252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84810" y="834229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27129" y="827742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10" name="Рисунок 9" descr="ладошки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778" y1="13857" x2="16778" y2="13857"/>
                        <a14:foregroundMark x1="29889" y1="11000" x2="29889" y2="11000"/>
                        <a14:foregroundMark x1="67333" y1="11000" x2="67333" y2="11000"/>
                        <a14:foregroundMark x1="82667" y1="13857" x2="82667" y2="13857"/>
                        <a14:foregroundMark x1="78333" y1="30857" x2="78333" y2="30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0349" y="1534378"/>
            <a:ext cx="433233" cy="336959"/>
          </a:xfrm>
          <a:prstGeom prst="rect">
            <a:avLst/>
          </a:prstGeom>
        </p:spPr>
      </p:pic>
      <p:pic>
        <p:nvPicPr>
          <p:cNvPr id="11" name="Рисунок 10" descr="ладошки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11" r="100000">
                        <a14:foregroundMark x1="16111" y1="12000" x2="16111" y2="12000"/>
                        <a14:foregroundMark x1="30000" y1="9429" x2="30000" y2="9429"/>
                        <a14:foregroundMark x1="65778" y1="9429" x2="65778" y2="9429"/>
                        <a14:foregroundMark x1="77667" y1="12000" x2="77667" y2="12000"/>
                        <a14:foregroundMark x1="81667" y1="32429" x2="81667" y2="32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3140" y="1517374"/>
            <a:ext cx="479385" cy="37285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06784" y="820552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71232" y="820835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927317" y="827603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11377" y="3231179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Хлоп - Хлоп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77558" y="3277279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Хлоп - Хлоп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21" name="Рисунок 20" descr="ладошки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571" l="0" r="100000">
                        <a14:foregroundMark x1="14556" y1="16429" x2="14556" y2="16429"/>
                        <a14:foregroundMark x1="22556" y1="7571" x2="22556" y2="7571"/>
                        <a14:foregroundMark x1="32778" y1="7571" x2="32778" y2="7571"/>
                        <a14:foregroundMark x1="64778" y1="12000" x2="64778" y2="12000"/>
                        <a14:foregroundMark x1="76111" y1="13429" x2="76111" y2="13429"/>
                        <a14:foregroundMark x1="81889" y1="28143" x2="81889" y2="28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9931" y="3738944"/>
            <a:ext cx="1141412" cy="887764"/>
          </a:xfrm>
          <a:prstGeom prst="rect">
            <a:avLst/>
          </a:prstGeom>
        </p:spPr>
      </p:pic>
      <p:pic>
        <p:nvPicPr>
          <p:cNvPr id="19458" name="Picture 2" descr="https://ds05.infourok.ru/uploads/ex/0a42/00003151-e2091eda/hello_html_73661de8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16358" y="1749629"/>
            <a:ext cx="2619983" cy="1473467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05" y="1517119"/>
            <a:ext cx="4810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53" y="1499862"/>
            <a:ext cx="4810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70" y="1461762"/>
            <a:ext cx="4810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691" y="3759345"/>
            <a:ext cx="11398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995" y="3736121"/>
            <a:ext cx="11398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57" y="3692844"/>
            <a:ext cx="11398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89" y="4521200"/>
            <a:ext cx="1116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7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avatars.mds.yandex.net/get-zen_doc/1362552/pub_5c763afc6dc7c000aeb10c18_5c763b1775283300b3e05895/scale_12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3333" y="2337125"/>
            <a:ext cx="4841715" cy="28489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7399" y="522802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48964" y="522802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4930" y="522801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66946" y="575810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8269" y="589060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47608" y="582436"/>
            <a:ext cx="9268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2432" y="2623270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Хлоп - Хлоп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78729" y="2649773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Хлоп - Хлоп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02" y="1231900"/>
            <a:ext cx="45085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69" y="1231899"/>
            <a:ext cx="45085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67" y="1231898"/>
            <a:ext cx="45085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29" y="1231897"/>
            <a:ext cx="45085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04" y="1231896"/>
            <a:ext cx="45085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272" y="1231900"/>
            <a:ext cx="45085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39" y="3392488"/>
            <a:ext cx="11398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66" y="3392487"/>
            <a:ext cx="11398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41" y="3316288"/>
            <a:ext cx="11398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91" y="3448844"/>
            <a:ext cx="113982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4432300"/>
            <a:ext cx="1116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4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5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6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607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Comic Sans MS" pitchFamily="66" charset="0"/>
              </a:rPr>
              <a:t>Карта музыкальных станций</a:t>
            </a:r>
            <a:endParaRPr b="1">
              <a:latin typeface="Comic Sans MS" pitchFamily="66" charset="0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100"/>
              <a:buNone/>
            </a:pPr>
            <a:r>
              <a:rPr lang="ru-RU" dirty="0" smtClean="0">
                <a:solidFill>
                  <a:schemeClr val="dk1"/>
                </a:solidFill>
              </a:rPr>
              <a:t>1 станция</a:t>
            </a:r>
            <a:endParaRPr lang="ru-RU" dirty="0" smtClean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77" name="Google Shape;77;p15">
            <a:hlinkClick r:id="rId5" action="ppaction://hlinksldjump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503" y="629728"/>
            <a:ext cx="1366043" cy="1380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0" name="Google Shape;80;p15">
            <a:hlinkClick r:id="rId7" action="ppaction://hlinksldjump"/>
          </p:cNvPr>
          <p:cNvPicPr preferRelativeResize="0"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093458" y="1025572"/>
            <a:ext cx="1716295" cy="1914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" name="Google Shape;81;p15">
            <a:hlinkClick r:id="rId9" action="ppaction://hlinksldjump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08729" y="2994584"/>
            <a:ext cx="1574400" cy="157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4" name="Google Shape;84;p15"/>
          <p:cNvSpPr txBox="1"/>
          <p:nvPr/>
        </p:nvSpPr>
        <p:spPr>
          <a:xfrm>
            <a:off x="544613" y="2047823"/>
            <a:ext cx="1056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  <a:latin typeface="Comic Sans MS" pitchFamily="66" charset="0"/>
              </a:rPr>
              <a:t>1 станция</a:t>
            </a:r>
            <a:endParaRPr sz="1800" b="1">
              <a:latin typeface="Comic Sans MS" pitchFamily="66" charset="0"/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3399086" y="2968790"/>
            <a:ext cx="1141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  <a:latin typeface="Comic Sans MS" pitchFamily="66" charset="0"/>
              </a:rPr>
              <a:t>2 станция</a:t>
            </a:r>
            <a:endParaRPr b="1">
              <a:latin typeface="Comic Sans MS" pitchFamily="66" charset="0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6469485" y="2878968"/>
            <a:ext cx="12384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  <a:latin typeface="Comic Sans MS" pitchFamily="66" charset="0"/>
              </a:rPr>
              <a:t>3 станция</a:t>
            </a:r>
            <a:endParaRPr sz="1800" b="1">
              <a:latin typeface="Comic Sans MS" pitchFamily="66" charset="0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1470684" y="4656899"/>
            <a:ext cx="106046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dk1"/>
                </a:solidFill>
                <a:latin typeface="Comic Sans MS" pitchFamily="66" charset="0"/>
              </a:rPr>
              <a:t>5 </a:t>
            </a:r>
            <a:r>
              <a:rPr lang="ru" b="1" dirty="0" smtClean="0">
                <a:solidFill>
                  <a:schemeClr val="dk1"/>
                </a:solidFill>
                <a:latin typeface="Comic Sans MS" pitchFamily="66" charset="0"/>
              </a:rPr>
              <a:t>станция</a:t>
            </a:r>
            <a:endParaRPr sz="1800" b="1">
              <a:latin typeface="Comic Sans MS" pitchFamily="66" charset="0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5318998" y="4644738"/>
            <a:ext cx="10560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dk1"/>
                </a:solidFill>
                <a:latin typeface="Comic Sans MS" pitchFamily="66" charset="0"/>
              </a:rPr>
              <a:t>4</a:t>
            </a:r>
            <a:r>
              <a:rPr lang="ru" b="1" dirty="0" smtClean="0">
                <a:solidFill>
                  <a:schemeClr val="dk1"/>
                </a:solidFill>
                <a:latin typeface="Comic Sans MS" pitchFamily="66" charset="0"/>
              </a:rPr>
              <a:t> </a:t>
            </a:r>
            <a:r>
              <a:rPr lang="ru" b="1" dirty="0">
                <a:solidFill>
                  <a:schemeClr val="dk1"/>
                </a:solidFill>
                <a:latin typeface="Comic Sans MS" pitchFamily="66" charset="0"/>
              </a:rPr>
              <a:t>станция</a:t>
            </a:r>
            <a:endParaRPr sz="1800" b="1">
              <a:latin typeface="Comic Sans MS" pitchFamily="66" charset="0"/>
            </a:endParaRPr>
          </a:p>
        </p:txBody>
      </p:sp>
      <p:sp>
        <p:nvSpPr>
          <p:cNvPr id="31746" name="AutoShape 2" descr="https://allyslide.com/thumbs/c093e584efb87ae20f506299f2792c32/img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 descr="rfhk.jp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4221" y="1319108"/>
            <a:ext cx="1549728" cy="14578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748" name="Picture 4" descr="https://cdn.fishki.net/upload/post/201406/18/1278291/0115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88196" y="3024138"/>
            <a:ext cx="1676716" cy="16045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1" name="Скругленная соединительная линия 30"/>
          <p:cNvCxnSpPr/>
          <p:nvPr/>
        </p:nvCxnSpPr>
        <p:spPr>
          <a:xfrm>
            <a:off x="1990989" y="1910720"/>
            <a:ext cx="914400" cy="9144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35"/>
          <p:cNvCxnSpPr/>
          <p:nvPr/>
        </p:nvCxnSpPr>
        <p:spPr>
          <a:xfrm flipV="1">
            <a:off x="4934677" y="2055778"/>
            <a:ext cx="1154838" cy="34389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Скругленная соединительная линия 45"/>
          <p:cNvCxnSpPr/>
          <p:nvPr/>
        </p:nvCxnSpPr>
        <p:spPr>
          <a:xfrm rot="5400000">
            <a:off x="6825576" y="3005848"/>
            <a:ext cx="843064" cy="693905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Скругленная соединительная линия 53"/>
          <p:cNvCxnSpPr/>
          <p:nvPr/>
        </p:nvCxnSpPr>
        <p:spPr>
          <a:xfrm rot="10800000" flipV="1">
            <a:off x="3190674" y="3878092"/>
            <a:ext cx="1271081" cy="635542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Музыкальный фон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15"/>
          <a:stretch>
            <a:fillRect/>
          </a:stretch>
        </p:blipFill>
        <p:spPr>
          <a:xfrm>
            <a:off x="165370" y="4753989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ини 12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7" b="99067" l="10000" r="90000">
                        <a14:foregroundMark x1="51538" y1="22533" x2="51538" y2="22533"/>
                        <a14:foregroundMark x1="52088" y1="19867" x2="52088" y2="19867"/>
                        <a14:foregroundMark x1="50220" y1="25600" x2="50220" y2="25600"/>
                        <a14:foregroundMark x1="49341" y1="22133" x2="49341" y2="22133"/>
                        <a14:foregroundMark x1="52418" y1="22133" x2="52418" y2="22133"/>
                        <a14:foregroundMark x1="50000" y1="19867" x2="50000" y2="19867"/>
                        <a14:foregroundMark x1="49341" y1="23733" x2="49341" y2="23733"/>
                        <a14:foregroundMark x1="59560" y1="21067" x2="59560" y2="21067"/>
                        <a14:foregroundMark x1="58681" y1="19867" x2="58681" y2="19867"/>
                        <a14:foregroundMark x1="59011" y1="18800" x2="59011" y2="18800"/>
                        <a14:foregroundMark x1="59560" y1="20667" x2="59560" y2="20667"/>
                        <a14:foregroundMark x1="50220" y1="22933" x2="50220" y2="22933"/>
                        <a14:foregroundMark x1="50000" y1="23333" x2="50000" y2="23333"/>
                        <a14:foregroundMark x1="50220" y1="26000" x2="50220" y2="26000"/>
                        <a14:foregroundMark x1="49011" y1="26667" x2="49011" y2="26667"/>
                        <a14:foregroundMark x1="49011" y1="23733" x2="49011" y2="22533"/>
                        <a14:foregroundMark x1="48462" y1="21467" x2="50220" y2="20667"/>
                        <a14:foregroundMark x1="52088" y1="19867" x2="52088" y2="19867"/>
                        <a14:foregroundMark x1="52088" y1="21467" x2="52088" y2="21467"/>
                        <a14:foregroundMark x1="50220" y1="21467" x2="49341" y2="20667"/>
                        <a14:foregroundMark x1="48462" y1="21467" x2="47473" y2="21733"/>
                        <a14:foregroundMark x1="47143" y1="22133" x2="47143" y2="22133"/>
                        <a14:foregroundMark x1="49011" y1="24400" x2="49011" y2="24400"/>
                        <a14:foregroundMark x1="58352" y1="20667" x2="58352" y2="20667"/>
                        <a14:foregroundMark x1="57692" y1="17600" x2="57692" y2="17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71" y="1871643"/>
            <a:ext cx="3969854" cy="32718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8682" y="516175"/>
            <a:ext cx="52676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>
                <a:latin typeface="Comic Sans MS" pitchFamily="66" charset="0"/>
              </a:rPr>
              <a:t>Собрались мы здесь не зря, Музыканты ты и я. 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71925" y="3726629"/>
            <a:ext cx="48444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Мы оркестр продолжаем, Топать в ритм мы начинаем.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78850" name="AutoShape 2" descr="https://pbs.twimg.com/media/EaVgrG6UMAAoN3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8852" name="AutoShape 4" descr="https://pbs.twimg.com/media/EaVgrG6UMAAoN3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8856" name="Picture 8" descr="https://i.pinimg.com/originals/0e/fb/5c/0efb5cfb3ba816d416d4d1af92b21024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24575" y="7937"/>
            <a:ext cx="3610804" cy="3610804"/>
          </a:xfrm>
          <a:prstGeom prst="rect">
            <a:avLst/>
          </a:prstGeom>
          <a:noFill/>
        </p:spPr>
      </p:pic>
      <p:pic>
        <p:nvPicPr>
          <p:cNvPr id="717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4428651"/>
            <a:ext cx="1116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8429" y="688454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Топ, Топ, Топ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32916" y="827601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Топ, Топ, Топ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5414" y="2623271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Топ - Топ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39170" y="2636524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Топ - Топ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80898" name="Picture 2" descr="https://p7.hiclipart.com/preview/695/428/971/mammal-cartoon-boy-clip-art-boy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2" b="97547" l="3277" r="95282">
                        <a14:foregroundMark x1="24246" y1="81278" x2="24246" y2="81278"/>
                        <a14:foregroundMark x1="20970" y1="76888" x2="20970" y2="76888"/>
                        <a14:foregroundMark x1="20446" y1="69787" x2="20446" y2="69787"/>
                        <a14:foregroundMark x1="23198" y1="85604" x2="23198" y2="85604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59198" y="1071362"/>
            <a:ext cx="1718910" cy="348963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101" y="1110062"/>
            <a:ext cx="597657" cy="12377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992" y="1110062"/>
            <a:ext cx="618309" cy="1280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147" y="1088564"/>
            <a:ext cx="637508" cy="1320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291" y="3067531"/>
            <a:ext cx="1183225" cy="24504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097" y="3010655"/>
            <a:ext cx="1207390" cy="25004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497" y="3055805"/>
            <a:ext cx="1174969" cy="24333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620" y="3067531"/>
            <a:ext cx="1148841" cy="23792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665" y="1227710"/>
            <a:ext cx="590093" cy="122206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564" y="1227710"/>
            <a:ext cx="590092" cy="122206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405" y="1256488"/>
            <a:ext cx="602356" cy="1247461"/>
          </a:xfrm>
          <a:prstGeom prst="rect">
            <a:avLst/>
          </a:prstGeom>
        </p:spPr>
      </p:pic>
      <p:pic>
        <p:nvPicPr>
          <p:cNvPr id="819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4" y="4441825"/>
            <a:ext cx="1116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6180" y="1013131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Топ, Топ, Топ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8546" y="1019757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Топ, Топ, Топ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99154" y="2954576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Топ - Топ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75952" y="2928071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Топ - Топ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81922" name="Picture 2" descr="https://img.favpng.com/1/24/19/winnie-the-pooh-owl-rabbit-eeyore-piglet-png-favpng-5pKAY6vBeh4s43X96hEnKDyRD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4239" y="1630110"/>
            <a:ext cx="3107473" cy="264893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348" y="1468456"/>
            <a:ext cx="597460" cy="12375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235" y="1468456"/>
            <a:ext cx="597460" cy="1237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695" y="1468456"/>
            <a:ext cx="597460" cy="12375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986" y="1534679"/>
            <a:ext cx="597460" cy="12375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849" y="1555171"/>
            <a:ext cx="597460" cy="12375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712" y="1468456"/>
            <a:ext cx="597460" cy="123759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079" y="3336878"/>
            <a:ext cx="1069405" cy="22046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067" y="3316235"/>
            <a:ext cx="1089431" cy="224590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712" y="3316235"/>
            <a:ext cx="1077597" cy="22215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934" y="3258994"/>
            <a:ext cx="1105362" cy="2278747"/>
          </a:xfrm>
          <a:prstGeom prst="rect">
            <a:avLst/>
          </a:prstGeom>
        </p:spPr>
      </p:pic>
      <p:pic>
        <p:nvPicPr>
          <p:cNvPr id="921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4227440"/>
            <a:ext cx="1116013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61853" y="98713"/>
            <a:ext cx="69057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3200" dirty="0" smtClean="0">
                <a:latin typeface="Comic Sans MS" pitchFamily="66" charset="0"/>
              </a:rPr>
              <a:t>Собрались мы здесь не зря, Музыканты ты и я. 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2771" y="3612640"/>
            <a:ext cx="4931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dirty="0" smtClean="0">
                <a:latin typeface="Comic Sans MS" pitchFamily="66" charset="0"/>
              </a:rPr>
              <a:t>Мы задачу усложняем, ХЛОП и ТОП соединяем.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6" name="Picture 2" descr="https://im0-tub-ru.yandex.net/i?id=53e2607e0d709a40f480c5c5cc5e6444-l&amp;ref=rim&amp;n=13&amp;w=971&amp;h=97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3FBFE"/>
              </a:clrFrom>
              <a:clrTo>
                <a:srgbClr val="F3FB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 flipH="1" flipV="1">
            <a:off x="-1" y="321129"/>
            <a:ext cx="4822371" cy="4822371"/>
          </a:xfrm>
          <a:prstGeom prst="rect">
            <a:avLst/>
          </a:prstGeom>
          <a:noFill/>
        </p:spPr>
      </p:pic>
      <p:pic>
        <p:nvPicPr>
          <p:cNvPr id="1024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5" y="4601754"/>
            <a:ext cx="971550" cy="54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3391" y="489670"/>
            <a:ext cx="2494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Хлоп, Хлоп, Хлоп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96720" y="489670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Топ, Топ, Топ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8937" y="2682905"/>
            <a:ext cx="2244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Хлоп - Хлоп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1970" y="2603393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Топ - Топ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83970" name="Picture 2" descr="https://pbs.twimg.com/media/D2kNz4VW0AAYLPG.jpg:lar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4551" y="1497277"/>
            <a:ext cx="3027155" cy="312961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421" y="2990903"/>
            <a:ext cx="1188823" cy="2450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959" y="2990903"/>
            <a:ext cx="1188823" cy="24508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217" y="1116935"/>
            <a:ext cx="585267" cy="12254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482" y="1116935"/>
            <a:ext cx="585267" cy="12254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2246" y="1116935"/>
            <a:ext cx="585267" cy="1225402"/>
          </a:xfrm>
          <a:prstGeom prst="rect">
            <a:avLst/>
          </a:prstGeom>
        </p:spPr>
      </p:pic>
      <p:pic>
        <p:nvPicPr>
          <p:cNvPr id="1126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82" y="4635502"/>
            <a:ext cx="879661" cy="49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657" y="1127332"/>
            <a:ext cx="451143" cy="35359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5116" y="1116935"/>
            <a:ext cx="451143" cy="3535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2319" y="1116935"/>
            <a:ext cx="451143" cy="3535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693" y="3440105"/>
            <a:ext cx="1140051" cy="8900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4459" y="3440105"/>
            <a:ext cx="1140051" cy="8900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3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с одним скругленным углом 1"/>
          <p:cNvSpPr/>
          <p:nvPr/>
        </p:nvSpPr>
        <p:spPr>
          <a:xfrm>
            <a:off x="4797188" y="715617"/>
            <a:ext cx="1405719" cy="1665274"/>
          </a:xfrm>
          <a:prstGeom prst="round1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370" name="Picture 2" descr="https://im0-tub-ru.yandex.net/i?id=c1255321baad4900c667d2ffa16aad19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418717" cy="51435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3" b="98313" l="1837" r="100000">
                        <a14:foregroundMark x1="28191" y1="22250" x2="28191" y2="22250"/>
                        <a14:foregroundMark x1="31038" y1="41625" x2="31038" y2="41625"/>
                        <a14:foregroundMark x1="58402" y1="51125" x2="58402" y2="51125"/>
                        <a14:foregroundMark x1="47567" y1="50750" x2="47567" y2="50750"/>
                        <a14:foregroundMark x1="53260" y1="92063" x2="53260" y2="92063"/>
                        <a14:foregroundMark x1="51515" y1="89875" x2="51515" y2="89875"/>
                        <a14:foregroundMark x1="52066" y1="87688" x2="52066" y2="87688"/>
                        <a14:foregroundMark x1="52066" y1="86250" x2="52066" y2="86250"/>
                        <a14:foregroundMark x1="48118" y1="88813" x2="48118" y2="88813"/>
                        <a14:foregroundMark x1="46373" y1="90625" x2="46373" y2="90625"/>
                        <a14:foregroundMark x1="46373" y1="92813" x2="46373" y2="92813"/>
                        <a14:foregroundMark x1="47016" y1="95375" x2="47016" y2="95375"/>
                        <a14:foregroundMark x1="62351" y1="93875" x2="62351" y2="93875"/>
                        <a14:foregroundMark x1="67493" y1="90625" x2="67493" y2="90625"/>
                        <a14:foregroundMark x1="69789" y1="89500" x2="69789" y2="89500"/>
                        <a14:foregroundMark x1="70891" y1="86250" x2="70891" y2="86250"/>
                        <a14:foregroundMark x1="68044" y1="88063" x2="68044" y2="88063"/>
                        <a14:foregroundMark x1="64096" y1="88063" x2="64096" y2="88063"/>
                        <a14:foregroundMark x1="61249" y1="89125" x2="61249" y2="89125"/>
                        <a14:foregroundMark x1="64646" y1="92438" x2="64646" y2="92438"/>
                        <a14:foregroundMark x1="58953" y1="94625" x2="58953" y2="94625"/>
                        <a14:foregroundMark x1="42424" y1="92438" x2="42424" y2="92438"/>
                        <a14:foregroundMark x1="44169" y1="91000" x2="44169" y2="91000"/>
                        <a14:foregroundMark x1="50413" y1="94625" x2="50413" y2="94625"/>
                        <a14:foregroundMark x1="43526" y1="94625" x2="43526" y2="9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49" y="2066925"/>
            <a:ext cx="1814386" cy="28260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42597" y="715616"/>
            <a:ext cx="1546060" cy="1584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Замечательно! Вы прошли 4 станцию «Вини-Пух и друзья»! Вы собрали 4 волшебных конверта. Нажмите на конверт.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76095" y="882410"/>
            <a:ext cx="1820173" cy="115594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Нажмите на домик для перехода к карте станций.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Управляющая кнопка: домой 8">
            <a:hlinkClick r:id="rId7" action="ppaction://hlinksldjump" highlightClick="1"/>
          </p:cNvPr>
          <p:cNvSpPr/>
          <p:nvPr/>
        </p:nvSpPr>
        <p:spPr>
          <a:xfrm>
            <a:off x="8494125" y="4459261"/>
            <a:ext cx="502653" cy="536525"/>
          </a:xfrm>
          <a:prstGeom prst="actionButtonHo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конверт открыт 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9183" y="388022"/>
            <a:ext cx="1478145" cy="1298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8866" y="179513"/>
            <a:ext cx="3529890" cy="4548010"/>
          </a:xfrm>
          <a:prstGeom prst="rect">
            <a:avLst/>
          </a:prstGeom>
        </p:spPr>
      </p:pic>
      <p:pic>
        <p:nvPicPr>
          <p:cNvPr id="4" name="Детский игровой фон -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81381" y="404404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1197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.ytimg.com/vi/wfhdsJdEX_M/maxresdefaul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2333" y="572165"/>
            <a:ext cx="7815532" cy="439623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29" y="146710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Comic Sans MS" pitchFamily="66" charset="0"/>
              </a:rPr>
              <a:t>5</a:t>
            </a:r>
            <a:r>
              <a:rPr lang="ru-RU" b="1" dirty="0" smtClean="0">
                <a:latin typeface="Comic Sans MS" pitchFamily="66" charset="0"/>
              </a:rPr>
              <a:t>. Станция «</a:t>
            </a:r>
            <a:r>
              <a:rPr lang="ru-RU" b="1" dirty="0" err="1" smtClean="0">
                <a:latin typeface="Comic Sans MS" pitchFamily="66" charset="0"/>
              </a:rPr>
              <a:t>Бременские</a:t>
            </a:r>
            <a:r>
              <a:rPr lang="ru-RU" b="1" dirty="0" smtClean="0">
                <a:latin typeface="Comic Sans MS" pitchFamily="66" charset="0"/>
              </a:rPr>
              <a:t> музыканты»</a:t>
            </a:r>
            <a:endParaRPr lang="ru-RU" dirty="0"/>
          </a:p>
        </p:txBody>
      </p:sp>
      <p:sp>
        <p:nvSpPr>
          <p:cNvPr id="11266" name="AutoShape 2" descr="https://funart.pro/uploads/posts/2020-04/1586524522_17-p-belie-foni-s-notami-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ноты.png"/>
          <p:cNvPicPr>
            <a:picLocks noChangeAspect="1"/>
          </p:cNvPicPr>
          <p:nvPr/>
        </p:nvPicPr>
        <p:blipFill>
          <a:blip r:embed="rId4">
            <a:lum bright="11000"/>
          </a:blip>
          <a:stretch>
            <a:fillRect/>
          </a:stretch>
        </p:blipFill>
        <p:spPr>
          <a:xfrm>
            <a:off x="531779" y="1465634"/>
            <a:ext cx="7931285" cy="3547353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89" y="4474824"/>
            <a:ext cx="1158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Музыкальный фон 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77078" y="4724399"/>
            <a:ext cx="186359" cy="1863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1035170" y="284672"/>
            <a:ext cx="3131387" cy="20444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Отгадай весёлые загадки про музыкальные инструменты вместе с героями мультфильма.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1613"/>
            <a:ext cx="2401887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4600575"/>
            <a:ext cx="1158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mages.ru.prom.st/615699594_w200_h200_pionerskij-barab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3944" y="549990"/>
            <a:ext cx="3327426" cy="291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80974" y="895349"/>
            <a:ext cx="4352925" cy="2886075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Сверху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кожа, снизу тоже, В середине пусто. Бьёт его, а он гремит, В ногу всем шагать велит.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    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963945" y="3609975"/>
            <a:ext cx="3227556" cy="70485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Comic Sans MS" pitchFamily="66" charset="0"/>
              </a:rPr>
              <a:t>(Барабан)</a:t>
            </a:r>
          </a:p>
        </p:txBody>
      </p:sp>
      <p:pic>
        <p:nvPicPr>
          <p:cNvPr id="307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4600575"/>
            <a:ext cx="1158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.pinimg.com/236x/c9/8f/f3/c98ff3ec0fef7a1c49f1cb6acf57fe91--double-bass-instrume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2304" y="449519"/>
            <a:ext cx="2661892" cy="346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209550" y="854363"/>
            <a:ext cx="5105400" cy="3057873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Он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на скрипку чуть похож,</a:t>
            </a:r>
            <a:br>
              <a:rPr lang="ru-RU" sz="24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Только в руки не возьмёшь.</a:t>
            </a:r>
            <a:br>
              <a:rPr lang="ru-RU" sz="24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Для того, чтобы играть,</a:t>
            </a:r>
            <a:br>
              <a:rPr lang="ru-RU" sz="24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Музыкант должен стоять.</a:t>
            </a:r>
            <a:br>
              <a:rPr lang="ru-RU" sz="24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Я хочу спросить у Вас.</a:t>
            </a:r>
            <a:br>
              <a:rPr lang="ru-RU" sz="24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Что же 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это? – ... </a:t>
            </a:r>
          </a:p>
          <a:p>
            <a:pPr algn="ctr"/>
            <a:endParaRPr lang="ru-RU" sz="1600" dirty="0" smtClean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     </a:t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001789" y="4000500"/>
            <a:ext cx="2092471" cy="457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    </a:t>
            </a:r>
          </a:p>
          <a:p>
            <a:pPr algn="ctr"/>
            <a:r>
              <a:rPr lang="ru-RU" sz="1800" dirty="0" smtClean="0"/>
              <a:t>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(Контрабас)</a:t>
            </a:r>
            <a:r>
              <a:rPr lang="ru-RU" sz="1800" dirty="0">
                <a:latin typeface="Comic Sans MS" pitchFamily="66" charset="0"/>
              </a:rPr>
              <a:t/>
            </a:r>
            <a:br>
              <a:rPr lang="ru-RU" sz="1800" dirty="0">
                <a:latin typeface="Comic Sans MS" pitchFamily="66" charset="0"/>
              </a:rPr>
            </a:br>
            <a:endParaRPr lang="ru-RU" sz="1800" dirty="0">
              <a:latin typeface="Comic Sans MS" pitchFamily="66" charset="0"/>
            </a:endParaRPr>
          </a:p>
        </p:txBody>
      </p:sp>
      <p:pic>
        <p:nvPicPr>
          <p:cNvPr id="4098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4581525"/>
            <a:ext cx="1158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4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311700" y="336430"/>
            <a:ext cx="8520600" cy="6812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en-US" b="1" dirty="0" smtClean="0">
                <a:latin typeface="Comic Sans MS" pitchFamily="66" charset="0"/>
              </a:rPr>
              <a:t>1</a:t>
            </a:r>
            <a:r>
              <a:rPr lang="ru-RU" b="1" dirty="0" smtClean="0">
                <a:latin typeface="Comic Sans MS" pitchFamily="66" charset="0"/>
              </a:rPr>
              <a:t> Станция «</a:t>
            </a:r>
            <a:r>
              <a:rPr lang="ru-RU" b="1" dirty="0" err="1" smtClean="0">
                <a:latin typeface="Comic Sans MS" pitchFamily="66" charset="0"/>
              </a:rPr>
              <a:t>Простоквашино</a:t>
            </a:r>
            <a:r>
              <a:rPr lang="ru-RU" b="1" dirty="0" smtClean="0">
                <a:latin typeface="Comic Sans MS" pitchFamily="66" charset="0"/>
              </a:rPr>
              <a:t>»</a:t>
            </a:r>
            <a:endParaRPr b="1">
              <a:latin typeface="Comic Sans MS" pitchFamily="66" charset="0"/>
            </a:endParaRPr>
          </a:p>
        </p:txBody>
      </p:sp>
      <p:pic>
        <p:nvPicPr>
          <p:cNvPr id="16386" name="Picture 2" descr="https://sun9-16.userapi.com/ZECsnrt3XybwxdWTrx9SPfo94nPtAXnWShlffA/TBlCZiNFh5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9414" l="5078" r="89844">
                        <a14:foregroundMark x1="44922" y1="16016" x2="44922" y2="16016"/>
                        <a14:foregroundMark x1="47461" y1="16992" x2="47461" y2="16992"/>
                        <a14:backgroundMark x1="26563" y1="49219" x2="26563" y2="49219"/>
                        <a14:backgroundMark x1="35938" y1="47852" x2="35938" y2="47852"/>
                        <a14:backgroundMark x1="42969" y1="47266" x2="42969" y2="47266"/>
                        <a14:backgroundMark x1="74609" y1="40820" x2="74609" y2="40820"/>
                        <a14:backgroundMark x1="79688" y1="47266" x2="79688" y2="47266"/>
                        <a14:backgroundMark x1="80078" y1="58203" x2="80078" y2="58203"/>
                        <a14:backgroundMark x1="78711" y1="67578" x2="78711" y2="67578"/>
                        <a14:backgroundMark x1="73242" y1="74023" x2="73242" y2="74023"/>
                        <a14:backgroundMark x1="67188" y1="81055" x2="67188" y2="81055"/>
                        <a14:backgroundMark x1="27539" y1="72070" x2="27539" y2="72070"/>
                        <a14:backgroundMark x1="33008" y1="78125" x2="33008" y2="78125"/>
                        <a14:backgroundMark x1="49414" y1="73633" x2="49414" y2="73633"/>
                        <a14:backgroundMark x1="22656" y1="42383" x2="22656" y2="42383"/>
                        <a14:backgroundMark x1="31445" y1="26953" x2="31445" y2="26953"/>
                        <a14:backgroundMark x1="31445" y1="55273" x2="31445" y2="55273"/>
                        <a14:backgroundMark x1="30078" y1="43359" x2="30078" y2="43359"/>
                        <a14:backgroundMark x1="40430" y1="51172" x2="40430" y2="51172"/>
                        <a14:backgroundMark x1="21484" y1="52148" x2="21484" y2="52148"/>
                        <a14:backgroundMark x1="17578" y1="45703" x2="17578" y2="45703"/>
                        <a14:backgroundMark x1="38867" y1="44336" x2="38867" y2="44336"/>
                        <a14:backgroundMark x1="78711" y1="33398" x2="78711" y2="33398"/>
                        <a14:backgroundMark x1="66211" y1="21875" x2="66211" y2="2187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52086" y="2697804"/>
            <a:ext cx="1738008" cy="1738009"/>
          </a:xfrm>
          <a:prstGeom prst="rect">
            <a:avLst/>
          </a:prstGeom>
          <a:noFill/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3540867" y="1290537"/>
            <a:ext cx="2373550" cy="1008239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 </a:t>
            </a:r>
            <a:r>
              <a:rPr lang="ru-RU" dirty="0" smtClean="0">
                <a:solidFill>
                  <a:schemeClr val="tx1"/>
                </a:solidFill>
              </a:rPr>
              <a:t>Привет ребята! Знаете ли вы, что все звуки бывают двух видов?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 flipH="1">
            <a:off x="836762" y="2053087"/>
            <a:ext cx="2674268" cy="1526876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2. </a:t>
            </a:r>
            <a:r>
              <a:rPr lang="ru-RU" dirty="0" smtClean="0">
                <a:solidFill>
                  <a:schemeClr val="tx1"/>
                </a:solidFill>
              </a:rPr>
              <a:t>Звуки бывают музыкальные и шумовые.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Например, звук проезжающей машины – шумовой, а звон колокольчика – музыкальный.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747945" y="2305050"/>
            <a:ext cx="2662809" cy="1295400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3. </a:t>
            </a:r>
            <a:r>
              <a:rPr lang="ru-RU" dirty="0" smtClean="0">
                <a:solidFill>
                  <a:schemeClr val="tx1"/>
                </a:solidFill>
              </a:rPr>
              <a:t>Нажмите на стрелочку для перехода к следующему слайду и  определите, какие звуки называются музыкальными?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11">
            <a:hlinkClick r:id="rId7" action="ppaction://hlinksldjump"/>
          </p:cNvPr>
          <p:cNvSpPr/>
          <p:nvPr/>
        </p:nvSpPr>
        <p:spPr>
          <a:xfrm>
            <a:off x="7211439" y="3923489"/>
            <a:ext cx="1154348" cy="6524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Музыкальный фон 3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8"/>
          <a:stretch>
            <a:fillRect/>
          </a:stretch>
        </p:blipFill>
        <p:spPr>
          <a:xfrm>
            <a:off x="542925" y="4495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 descr="https://www.pourlesmusiciens.com/medias/183/yamaha-cg182c-cedre-palissandre-eb-large-2-6614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гитар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611" y="532986"/>
            <a:ext cx="3319574" cy="3023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55574" y="160338"/>
            <a:ext cx="5311776" cy="4068762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В лесу мы слышим голоса,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Ребята у костра сидят,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Поют и на нее глядят.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Чтобы она вдруг зазвучала,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Щипни струну ты для начала.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А струн бывает семь иль шесть,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Ее достоинств нам не счесть.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Всем под нее легко поется,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Скажите, как она зовется</a:t>
            </a:r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  <a:endParaRPr lang="ru-RU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496050" y="3619498"/>
            <a:ext cx="1809750" cy="457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(гитара)</a:t>
            </a:r>
          </a:p>
        </p:txBody>
      </p:sp>
      <p:pic>
        <p:nvPicPr>
          <p:cNvPr id="512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67225"/>
            <a:ext cx="12192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40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 descr="https://mainstreetmusicboston.com/wp-content/uploads/2018/01/Samick-Digital-Grand-450-re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роял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798" y="801474"/>
            <a:ext cx="3750508" cy="3015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307975" y="1491398"/>
            <a:ext cx="4483100" cy="2581275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itchFamily="66" charset="0"/>
              </a:rPr>
              <a:t>Я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С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тою 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на трёх ногах, Ноги в чёрных сапогах. Зубы белые, педаль. Как зовут меня? 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…</a:t>
            </a:r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Comic Sans MS" pitchFamily="66" charset="0"/>
              </a:rPr>
            </a:b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448425" y="3987556"/>
            <a:ext cx="1752600" cy="59055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(Рояль)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4584273"/>
            <a:ext cx="1158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601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https://www.kuhnata.cz/file/elfinder/hi%20res%20photo/KDS_pripravky_hi_res_foto_Karel_Sust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хо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558" y="906531"/>
            <a:ext cx="4002460" cy="2671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307975" y="1042366"/>
            <a:ext cx="4111625" cy="2400300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Слово книжное «вокал» Как бы проще ты назвал? </a:t>
            </a:r>
            <a:br>
              <a:rPr lang="ru-RU" sz="2400" dirty="0">
                <a:solidFill>
                  <a:schemeClr val="tx1"/>
                </a:solidFill>
                <a:latin typeface="Comic Sans MS" pitchFamily="66" charset="0"/>
              </a:rPr>
            </a:b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6389976" y="3771900"/>
            <a:ext cx="1495425" cy="457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Comic Sans MS" pitchFamily="66" charset="0"/>
              </a:rPr>
              <a:t>(</a:t>
            </a:r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Пение)</a:t>
            </a:r>
            <a:endParaRPr lang="ru-RU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717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13" y="4386263"/>
            <a:ext cx="1158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01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2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joor.me/uploads/block/2017-05-10/fd/44/WoOKfBfjqfrd4iJ0OeDYdH52XddBrnZ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2004" y="708383"/>
            <a:ext cx="4720188" cy="3535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228600" y="800099"/>
            <a:ext cx="3848099" cy="3352083"/>
          </a:xfrm>
          <a:prstGeom prst="horizont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Коллектив музыкантов, что вместе играют, И музыку вместе они исполняют. Бывает он струнный и духовой, Эстрадный, народный и всякий другой. 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5629274" y="4333875"/>
            <a:ext cx="1457325" cy="457200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 (Оркестр)</a:t>
            </a:r>
            <a:br>
              <a:rPr lang="ru-RU" sz="2000" dirty="0">
                <a:solidFill>
                  <a:schemeClr val="tx1"/>
                </a:solidFill>
                <a:latin typeface="Comic Sans MS" pitchFamily="66" charset="0"/>
              </a:rPr>
            </a:br>
            <a:endParaRPr lang="ru-RU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8194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4562475"/>
            <a:ext cx="1158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801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66" y="2409826"/>
            <a:ext cx="1717082" cy="2733674"/>
          </a:xfrm>
          <a:prstGeom prst="rect">
            <a:avLst/>
          </a:prstGeom>
        </p:spPr>
      </p:pic>
      <p:pic>
        <p:nvPicPr>
          <p:cNvPr id="921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6" y="4471988"/>
            <a:ext cx="11588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21" y="624238"/>
            <a:ext cx="2535727" cy="12983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38" y="1273408"/>
            <a:ext cx="2864883" cy="21395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48" y="1652217"/>
            <a:ext cx="2590586" cy="2230952"/>
          </a:xfrm>
          <a:prstGeom prst="rect">
            <a:avLst/>
          </a:prstGeom>
        </p:spPr>
      </p:pic>
      <p:pic>
        <p:nvPicPr>
          <p:cNvPr id="10" name="Музыкальный фон 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165652" y="4705350"/>
            <a:ext cx="145774" cy="1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08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6" r="39923" b="44943"/>
          <a:stretch>
            <a:fillRect/>
          </a:stretch>
        </p:blipFill>
        <p:spPr>
          <a:xfrm>
            <a:off x="1294950" y="0"/>
            <a:ext cx="2647664" cy="2503993"/>
          </a:xfrm>
          <a:custGeom>
            <a:avLst/>
            <a:gdLst>
              <a:gd name="connsiteX0" fmla="*/ 0 w 2647664"/>
              <a:gd name="connsiteY0" fmla="*/ 0 h 2503993"/>
              <a:gd name="connsiteX1" fmla="*/ 2647664 w 2647664"/>
              <a:gd name="connsiteY1" fmla="*/ 0 h 2503993"/>
              <a:gd name="connsiteX2" fmla="*/ 2647664 w 2647664"/>
              <a:gd name="connsiteY2" fmla="*/ 2503993 h 2503993"/>
              <a:gd name="connsiteX3" fmla="*/ 0 w 2647664"/>
              <a:gd name="connsiteY3" fmla="*/ 2503993 h 250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7664" h="2503993">
                <a:moveTo>
                  <a:pt x="0" y="0"/>
                </a:moveTo>
                <a:lnTo>
                  <a:pt x="2647664" y="0"/>
                </a:lnTo>
                <a:lnTo>
                  <a:pt x="2647664" y="2503993"/>
                </a:lnTo>
                <a:lnTo>
                  <a:pt x="0" y="2503993"/>
                </a:lnTo>
                <a:close/>
              </a:path>
            </a:pathLst>
          </a:cu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7" r="39923"/>
          <a:stretch>
            <a:fillRect/>
          </a:stretch>
        </p:blipFill>
        <p:spPr>
          <a:xfrm>
            <a:off x="-292173" y="2610104"/>
            <a:ext cx="5308978" cy="2044000"/>
          </a:xfrm>
          <a:custGeom>
            <a:avLst/>
            <a:gdLst>
              <a:gd name="connsiteX0" fmla="*/ 0 w 5308978"/>
              <a:gd name="connsiteY0" fmla="*/ 0 h 2044000"/>
              <a:gd name="connsiteX1" fmla="*/ 5308978 w 5308978"/>
              <a:gd name="connsiteY1" fmla="*/ 0 h 2044000"/>
              <a:gd name="connsiteX2" fmla="*/ 5308978 w 5308978"/>
              <a:gd name="connsiteY2" fmla="*/ 2044000 h 2044000"/>
              <a:gd name="connsiteX3" fmla="*/ 0 w 5308978"/>
              <a:gd name="connsiteY3" fmla="*/ 2044000 h 2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978" h="2044000">
                <a:moveTo>
                  <a:pt x="0" y="0"/>
                </a:moveTo>
                <a:lnTo>
                  <a:pt x="5308978" y="0"/>
                </a:lnTo>
                <a:lnTo>
                  <a:pt x="5308978" y="2044000"/>
                </a:lnTo>
                <a:lnTo>
                  <a:pt x="0" y="2044000"/>
                </a:lnTo>
                <a:close/>
              </a:path>
            </a:pathLst>
          </a:cu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7"/>
          <a:stretch>
            <a:fillRect/>
          </a:stretch>
        </p:blipFill>
        <p:spPr>
          <a:xfrm>
            <a:off x="3936284" y="-34705"/>
            <a:ext cx="3527946" cy="4547993"/>
          </a:xfrm>
          <a:custGeom>
            <a:avLst/>
            <a:gdLst>
              <a:gd name="connsiteX0" fmla="*/ 3527946 w 3527946"/>
              <a:gd name="connsiteY0" fmla="*/ 0 h 4547993"/>
              <a:gd name="connsiteX1" fmla="*/ 3527946 w 3527946"/>
              <a:gd name="connsiteY1" fmla="*/ 4547993 h 4547993"/>
              <a:gd name="connsiteX2" fmla="*/ 0 w 3527946"/>
              <a:gd name="connsiteY2" fmla="*/ 4547993 h 454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7946" h="4547993">
                <a:moveTo>
                  <a:pt x="3527946" y="0"/>
                </a:moveTo>
                <a:lnTo>
                  <a:pt x="3527946" y="4547993"/>
                </a:lnTo>
                <a:lnTo>
                  <a:pt x="0" y="4547993"/>
                </a:lnTo>
                <a:close/>
              </a:path>
            </a:pathLst>
          </a:cu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7"/>
          <a:stretch>
            <a:fillRect/>
          </a:stretch>
        </p:blipFill>
        <p:spPr>
          <a:xfrm>
            <a:off x="3936284" y="-34705"/>
            <a:ext cx="3527946" cy="4547993"/>
          </a:xfrm>
          <a:custGeom>
            <a:avLst/>
            <a:gdLst>
              <a:gd name="connsiteX0" fmla="*/ 0 w 3527946"/>
              <a:gd name="connsiteY0" fmla="*/ 0 h 4547993"/>
              <a:gd name="connsiteX1" fmla="*/ 3527946 w 3527946"/>
              <a:gd name="connsiteY1" fmla="*/ 0 h 4547993"/>
              <a:gd name="connsiteX2" fmla="*/ 3527946 w 3527946"/>
              <a:gd name="connsiteY2" fmla="*/ 1 h 4547993"/>
              <a:gd name="connsiteX3" fmla="*/ 0 w 3527946"/>
              <a:gd name="connsiteY3" fmla="*/ 4547993 h 4547993"/>
              <a:gd name="connsiteX4" fmla="*/ 0 w 3527946"/>
              <a:gd name="connsiteY4" fmla="*/ 4547993 h 454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7946" h="4547993">
                <a:moveTo>
                  <a:pt x="0" y="0"/>
                </a:moveTo>
                <a:lnTo>
                  <a:pt x="3527946" y="0"/>
                </a:lnTo>
                <a:lnTo>
                  <a:pt x="3527946" y="1"/>
                </a:lnTo>
                <a:lnTo>
                  <a:pt x="0" y="4547993"/>
                </a:lnTo>
                <a:lnTo>
                  <a:pt x="0" y="4547993"/>
                </a:lnTo>
                <a:close/>
              </a:path>
            </a:pathLst>
          </a:cu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84" b="44943"/>
          <a:stretch>
            <a:fillRect/>
          </a:stretch>
        </p:blipFill>
        <p:spPr>
          <a:xfrm>
            <a:off x="6223495" y="2380107"/>
            <a:ext cx="2661313" cy="2503994"/>
          </a:xfrm>
          <a:custGeom>
            <a:avLst/>
            <a:gdLst>
              <a:gd name="connsiteX0" fmla="*/ 0 w 2661313"/>
              <a:gd name="connsiteY0" fmla="*/ 0 h 2503994"/>
              <a:gd name="connsiteX1" fmla="*/ 2661313 w 2661313"/>
              <a:gd name="connsiteY1" fmla="*/ 0 h 2503994"/>
              <a:gd name="connsiteX2" fmla="*/ 2661313 w 2661313"/>
              <a:gd name="connsiteY2" fmla="*/ 2503994 h 2503994"/>
              <a:gd name="connsiteX3" fmla="*/ 0 w 2661313"/>
              <a:gd name="connsiteY3" fmla="*/ 2503994 h 2503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313" h="2503994">
                <a:moveTo>
                  <a:pt x="0" y="0"/>
                </a:moveTo>
                <a:lnTo>
                  <a:pt x="2661313" y="0"/>
                </a:lnTo>
                <a:lnTo>
                  <a:pt x="2661313" y="2503994"/>
                </a:lnTo>
                <a:lnTo>
                  <a:pt x="0" y="2503994"/>
                </a:lnTo>
                <a:close/>
              </a:path>
            </a:pathLst>
          </a:custGeom>
        </p:spPr>
      </p:pic>
      <p:pic>
        <p:nvPicPr>
          <p:cNvPr id="2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006" y="4571508"/>
            <a:ext cx="1158340" cy="5425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1636 L -0.1151 0.045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32726 -0.0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71605E-6 L 0.00139 0.375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37 -0.3966 L -0.22239 -0.51265 C -0.2566 -0.53889 -0.30764 -0.55154 -0.36041 -0.55154 C -0.42101 -0.55154 -0.46944 -0.53889 -0.50364 -0.51265 L -0.66528 -0.396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95" y="-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63" b="97555" l="10000" r="90000">
                        <a14:foregroundMark x1="79048" y1="67171" x2="79048" y2="67171"/>
                        <a14:foregroundMark x1="78333" y1="64843" x2="78333" y2="64843"/>
                        <a14:foregroundMark x1="75119" y1="63446" x2="75119" y2="63446"/>
                        <a14:foregroundMark x1="76548" y1="62398" x2="76548" y2="62398"/>
                        <a14:foregroundMark x1="74524" y1="61001" x2="74524" y2="61001"/>
                        <a14:foregroundMark x1="72381" y1="62049" x2="72381" y2="62049"/>
                        <a14:foregroundMark x1="69524" y1="62747" x2="69524" y2="62747"/>
                        <a14:foregroundMark x1="44048" y1="88708" x2="44048" y2="88708"/>
                        <a14:foregroundMark x1="41548" y1="88359" x2="41548" y2="88359"/>
                        <a14:foregroundMark x1="39881" y1="88009" x2="39881" y2="88009"/>
                        <a14:foregroundMark x1="39167" y1="84633" x2="39167" y2="84633"/>
                        <a14:foregroundMark x1="41905" y1="85681" x2="41905" y2="85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2581274"/>
            <a:ext cx="2300637" cy="2352675"/>
          </a:xfrm>
          <a:prstGeom prst="rect">
            <a:avLst/>
          </a:prstGeom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038475" y="666750"/>
            <a:ext cx="3086100" cy="1460374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Подумайте, что  означает</a:t>
            </a: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это высказывание </a:t>
            </a:r>
            <a:r>
              <a:rPr lang="ru-RU" sz="2000" dirty="0">
                <a:solidFill>
                  <a:schemeClr val="tx1"/>
                </a:solidFill>
                <a:latin typeface="Comic Sans MS" pitchFamily="66" charset="0"/>
              </a:rPr>
              <a:t>о </a:t>
            </a:r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музыке? </a:t>
            </a:r>
            <a:endParaRPr lang="ru-RU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209675" y="2343151"/>
            <a:ext cx="1952625" cy="1374648"/>
          </a:xfrm>
          <a:prstGeom prst="wedgeRoundRectCallout">
            <a:avLst>
              <a:gd name="adj1" fmla="val 71362"/>
              <a:gd name="adj2" fmla="val 3300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Как вы понимаете слово «Цель»?</a:t>
            </a:r>
            <a:endParaRPr lang="ru-RU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348762" y="2238375"/>
            <a:ext cx="2600325" cy="2190750"/>
          </a:xfrm>
          <a:prstGeom prst="wedgeRoundRectCallout">
            <a:avLst>
              <a:gd name="adj1" fmla="val -62148"/>
              <a:gd name="adj2" fmla="val 188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Comic Sans MS" pitchFamily="66" charset="0"/>
              </a:rPr>
              <a:t>Мне было с вами очень увлекательно и весело, но мне пора бежать. До свидания ребята!</a:t>
            </a:r>
            <a:endParaRPr lang="ru-RU" sz="2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Музыкальный фон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075" y="4324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39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915479" y="2564296"/>
            <a:ext cx="1411356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 smtClean="0">
                <a:latin typeface="Comic Sans MS" pitchFamily="66" charset="0"/>
              </a:rPr>
              <a:t>Найди и выбери только музыкальные звуки</a:t>
            </a:r>
            <a:endParaRPr b="1">
              <a:latin typeface="Comic Sans MS" pitchFamily="66" charset="0"/>
            </a:endParaRPr>
          </a:p>
        </p:txBody>
      </p:sp>
      <p:pic>
        <p:nvPicPr>
          <p:cNvPr id="10242" name="Picture 2" descr="http://img.staticbg.com/images/oaupload/banggood/images/3B/41/1d85cd64-3b8f-4174-adb6-dad11ebf07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2358" y="1196416"/>
            <a:ext cx="1468581" cy="1040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4" name="AutoShape 4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0" name="AutoShape 10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2" name="Picture 12" descr="https://phototass4.cdnvideo.ru/width/1020_b9261fa1/tass/m2/uploads/i/20180302/465953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8136" y="1193259"/>
            <a:ext cx="1479832" cy="1095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4" name="AutoShape 14" descr="https://gamebomb.ru/files/galleries/001/4/44/2299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6" name="AutoShape 16" descr="https://gamebomb.ru/files/galleries/001/4/44/2299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Матр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8109" y="2450242"/>
            <a:ext cx="1489194" cy="1112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шарик фотографирует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052" y="1186774"/>
            <a:ext cx="1423200" cy="1025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8" name="Picture 18" descr="https://avatars.mds.yandex.net/get-zen_doc/1546191/pub_5d46ef138da1ce00af96680b_5d472b9635ca3100ace4e957/scale_12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95499" y="1203831"/>
            <a:ext cx="1485089" cy="1095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0" name="Picture 20" descr="https://webstockreview.net/images/clipart-piano-little-girl-4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713147" y="37777803"/>
            <a:ext cx="3522453" cy="295854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1046922" y="2491410"/>
            <a:ext cx="1517374" cy="104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4" name="Picture 24" descr="https://webstockreview.net/images/clipart-piano-little-girl-4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53548" y="2504660"/>
            <a:ext cx="1504122" cy="103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6" name="Picture 26" descr="https://yt3.ggpht.com/a/AATXAJxxBjgeyg8Tgpx116gYzzHl5Vi8oj3nXoNdZ33S=s900-c-k-c0xffffffff-no-rj-m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08853" y="2489888"/>
            <a:ext cx="1457738" cy="1139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68" name="AutoShape 28" descr="https://pbs.twimg.com/media/ETx0NFDXQAAolQ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0" name="AutoShape 30" descr="https://pbs.twimg.com/media/ETx0NFDXQAAolQ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 descr="машина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3670" y="3730470"/>
            <a:ext cx="1573764" cy="1048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72" name="AutoShape 32" descr="https://cdn.pixabay.com/photo/2015/12/10/22/22/accordion-1087046_12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Рисунок 26" descr="БАЯЯЯН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4151" y="3730487"/>
            <a:ext cx="1439188" cy="107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 descr="маракасы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36295" y="3690730"/>
            <a:ext cx="1101195" cy="1161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 descr="Печкин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76191" y="3770243"/>
            <a:ext cx="1457739" cy="1022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 descr="оркестр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11008" y="2464905"/>
            <a:ext cx="1530627" cy="1080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6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032744" y="3497507"/>
            <a:ext cx="1449912" cy="1514519"/>
          </a:xfrm>
          <a:prstGeom prst="rect">
            <a:avLst/>
          </a:prstGeom>
          <a:noFill/>
        </p:spPr>
      </p:pic>
      <p:pic>
        <p:nvPicPr>
          <p:cNvPr id="33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032725" y="3459821"/>
            <a:ext cx="1449912" cy="1514519"/>
          </a:xfrm>
          <a:prstGeom prst="rect">
            <a:avLst/>
          </a:prstGeom>
          <a:noFill/>
        </p:spPr>
      </p:pic>
      <p:pic>
        <p:nvPicPr>
          <p:cNvPr id="34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87664" y="2273536"/>
            <a:ext cx="1449912" cy="1514519"/>
          </a:xfrm>
          <a:prstGeom prst="rect">
            <a:avLst/>
          </a:prstGeom>
          <a:noFill/>
        </p:spPr>
      </p:pic>
      <p:pic>
        <p:nvPicPr>
          <p:cNvPr id="35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2950629" y="956800"/>
            <a:ext cx="1449912" cy="1514519"/>
          </a:xfrm>
          <a:prstGeom prst="rect">
            <a:avLst/>
          </a:prstGeom>
          <a:noFill/>
        </p:spPr>
      </p:pic>
      <p:pic>
        <p:nvPicPr>
          <p:cNvPr id="36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4999336" y="2237361"/>
            <a:ext cx="1449912" cy="1514519"/>
          </a:xfrm>
          <a:prstGeom prst="rect">
            <a:avLst/>
          </a:prstGeom>
          <a:noFill/>
        </p:spPr>
      </p:pic>
      <p:pic>
        <p:nvPicPr>
          <p:cNvPr id="37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017329" y="2206183"/>
            <a:ext cx="1449912" cy="1514519"/>
          </a:xfrm>
          <a:prstGeom prst="rect">
            <a:avLst/>
          </a:prstGeom>
          <a:noFill/>
        </p:spPr>
      </p:pic>
      <p:pic>
        <p:nvPicPr>
          <p:cNvPr id="10278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37416" y="3742395"/>
            <a:ext cx="1483200" cy="988415"/>
          </a:xfrm>
          <a:prstGeom prst="rect">
            <a:avLst/>
          </a:prstGeom>
          <a:noFill/>
        </p:spPr>
      </p:pic>
      <p:pic>
        <p:nvPicPr>
          <p:cNvPr id="39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82148" y="1276448"/>
            <a:ext cx="1483200" cy="988415"/>
          </a:xfrm>
          <a:prstGeom prst="rect">
            <a:avLst/>
          </a:prstGeom>
          <a:noFill/>
        </p:spPr>
      </p:pic>
      <p:pic>
        <p:nvPicPr>
          <p:cNvPr id="40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68247" y="3874670"/>
            <a:ext cx="1483200" cy="988415"/>
          </a:xfrm>
          <a:prstGeom prst="rect">
            <a:avLst/>
          </a:prstGeom>
          <a:noFill/>
        </p:spPr>
      </p:pic>
      <p:pic>
        <p:nvPicPr>
          <p:cNvPr id="41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53548" y="1180149"/>
            <a:ext cx="1484244" cy="989109"/>
          </a:xfrm>
          <a:prstGeom prst="rect">
            <a:avLst/>
          </a:prstGeom>
          <a:noFill/>
        </p:spPr>
      </p:pic>
      <p:pic>
        <p:nvPicPr>
          <p:cNvPr id="42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76187" y="1295618"/>
            <a:ext cx="1483200" cy="988415"/>
          </a:xfrm>
          <a:prstGeom prst="rect">
            <a:avLst/>
          </a:prstGeom>
          <a:noFill/>
        </p:spPr>
      </p:pic>
      <p:pic>
        <p:nvPicPr>
          <p:cNvPr id="43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66530" y="2545728"/>
            <a:ext cx="1483200" cy="988415"/>
          </a:xfrm>
          <a:prstGeom prst="rect">
            <a:avLst/>
          </a:prstGeom>
          <a:noFill/>
        </p:spPr>
      </p:pic>
      <p:pic>
        <p:nvPicPr>
          <p:cNvPr id="2" name="Рисунок 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41060" y="4650438"/>
            <a:ext cx="760456" cy="44866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en-US" b="1" dirty="0" smtClean="0">
                <a:latin typeface="Comic Sans MS" pitchFamily="66" charset="0"/>
              </a:rPr>
              <a:t>1</a:t>
            </a:r>
            <a:r>
              <a:rPr lang="ru-RU" b="1" dirty="0" smtClean="0">
                <a:latin typeface="Comic Sans MS" pitchFamily="66" charset="0"/>
              </a:rPr>
              <a:t> Станция «</a:t>
            </a:r>
            <a:r>
              <a:rPr lang="ru-RU" b="1" dirty="0" err="1" smtClean="0">
                <a:latin typeface="Comic Sans MS" pitchFamily="66" charset="0"/>
              </a:rPr>
              <a:t>Простоквашино</a:t>
            </a:r>
            <a:r>
              <a:rPr lang="ru-RU" b="1" dirty="0" smtClean="0">
                <a:latin typeface="Comic Sans MS" pitchFamily="66" charset="0"/>
              </a:rPr>
              <a:t>»</a:t>
            </a:r>
            <a:endParaRPr b="1">
              <a:latin typeface="Comic Sans MS" pitchFamily="66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1292967" y="1766787"/>
            <a:ext cx="2373550" cy="1064474"/>
          </a:xfrm>
          <a:prstGeom prst="wedgeRoundRectCallout">
            <a:avLst>
              <a:gd name="adj1" fmla="val 47388"/>
              <a:gd name="adj2" fmla="val 7234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1. </a:t>
            </a:r>
            <a:r>
              <a:rPr lang="ru-RU" dirty="0" smtClean="0">
                <a:solidFill>
                  <a:schemeClr val="tx1"/>
                </a:solidFill>
              </a:rPr>
              <a:t>Не расстраивайтесь, если не всё выбрали верно. А теперь постарайтесь выполнить обратное задание.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275291" y="1764460"/>
            <a:ext cx="2714568" cy="1185711"/>
          </a:xfrm>
          <a:prstGeom prst="wedgeRoundRectCallout">
            <a:avLst>
              <a:gd name="adj1" fmla="val -48904"/>
              <a:gd name="adj2" fmla="val 785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2. </a:t>
            </a:r>
            <a:r>
              <a:rPr lang="ru-RU" dirty="0" smtClean="0">
                <a:solidFill>
                  <a:schemeClr val="tx1"/>
                </a:solidFill>
              </a:rPr>
              <a:t>Нажмите на стрелочку для перехода к следующему заданию и  определите, какие звуки называются шумовыми?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11">
            <a:hlinkClick r:id="rId5" action="ppaction://hlinksldjump"/>
          </p:cNvPr>
          <p:cNvSpPr/>
          <p:nvPr/>
        </p:nvSpPr>
        <p:spPr>
          <a:xfrm>
            <a:off x="7211439" y="3923489"/>
            <a:ext cx="1154348" cy="65243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867" y="2978720"/>
            <a:ext cx="17367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Музыкальный фон 3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7"/>
          <a:stretch>
            <a:fillRect/>
          </a:stretch>
        </p:blipFill>
        <p:spPr>
          <a:xfrm>
            <a:off x="269132" y="47215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915479" y="2564296"/>
            <a:ext cx="1411356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ru-RU" b="1" dirty="0" smtClean="0">
                <a:latin typeface="Comic Sans MS" pitchFamily="66" charset="0"/>
              </a:rPr>
              <a:t>Найди и выбери только шумовые звуки</a:t>
            </a:r>
            <a:endParaRPr b="1">
              <a:latin typeface="Comic Sans MS" pitchFamily="66" charset="0"/>
            </a:endParaRPr>
          </a:p>
        </p:txBody>
      </p:sp>
      <p:pic>
        <p:nvPicPr>
          <p:cNvPr id="10242" name="Picture 2" descr="http://img.staticbg.com/images/oaupload/banggood/images/3B/41/1d85cd64-3b8f-4174-adb6-dad11ebf07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5367" y="2408990"/>
            <a:ext cx="1468581" cy="1040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44" name="AutoShape 4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0" name="AutoShape 10" descr="https://pbs.twimg.com/media/D6shcZDXYAEozpH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2" name="Picture 12" descr="https://phototass4.cdnvideo.ru/width/1020_b9261fa1/tass/m2/uploads/i/20180302/465953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48136" y="1193259"/>
            <a:ext cx="1479832" cy="1095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54" name="AutoShape 14" descr="https://gamebomb.ru/files/galleries/001/4/44/2299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56" name="AutoShape 16" descr="https://gamebomb.ru/files/galleries/001/4/44/2299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Матр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7996" y="2450242"/>
            <a:ext cx="1479307" cy="1104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 descr="шарик фотографирует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8366" y="3751069"/>
            <a:ext cx="1423200" cy="1025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58" name="Picture 18" descr="https://avatars.mds.yandex.net/get-zen_doc/1546191/pub_5d46ef138da1ce00af96680b_5d472b9635ca3100ace4e957/scale_120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95499" y="1203831"/>
            <a:ext cx="1485089" cy="1095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0" name="Picture 20" descr="https://webstockreview.net/images/clipart-piano-little-girl-4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713147" y="37777803"/>
            <a:ext cx="3522453" cy="295854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6877879" y="2451654"/>
            <a:ext cx="1517374" cy="1040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4" name="Picture 24" descr="https://webstockreview.net/images/clipart-piano-little-girl-4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91131" y="2458277"/>
            <a:ext cx="1504122" cy="103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6" name="Picture 26" descr="https://yt3.ggpht.com/a/AATXAJxxBjgeyg8Tgpx116gYzzHl5Vi8oj3nXoNdZ33S=s900-c-k-c0xffffffff-no-rj-m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96070" y="3702462"/>
            <a:ext cx="1457738" cy="1139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68" name="AutoShape 28" descr="https://pbs.twimg.com/media/ETx0NFDXQAAolQ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70" name="AutoShape 30" descr="https://pbs.twimg.com/media/ETx0NFDXQAAolQ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 descr="машина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1496" y="3723844"/>
            <a:ext cx="1573764" cy="1048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72" name="AutoShape 32" descr="https://cdn.pixabay.com/photo/2015/12/10/22/22/accordion-1087046_128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" name="Рисунок 26" descr="БАЯЯЯН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969" y="3717235"/>
            <a:ext cx="1439188" cy="1073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 descr="маракасы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39078" y="1172817"/>
            <a:ext cx="1101195" cy="1161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 descr="Печкин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61861" y="1186069"/>
            <a:ext cx="1457739" cy="1022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Рисунок 29" descr="оркестр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7164" y="2484784"/>
            <a:ext cx="1530627" cy="1080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67243" y="3872861"/>
            <a:ext cx="1198800" cy="798887"/>
          </a:xfrm>
          <a:prstGeom prst="rect">
            <a:avLst/>
          </a:prstGeom>
          <a:noFill/>
        </p:spPr>
      </p:pic>
      <p:pic>
        <p:nvPicPr>
          <p:cNvPr id="32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70887" y="1409255"/>
            <a:ext cx="1198800" cy="798887"/>
          </a:xfrm>
          <a:prstGeom prst="rect">
            <a:avLst/>
          </a:prstGeom>
          <a:noFill/>
        </p:spPr>
      </p:pic>
      <p:pic>
        <p:nvPicPr>
          <p:cNvPr id="33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67243" y="2651047"/>
            <a:ext cx="1198800" cy="798887"/>
          </a:xfrm>
          <a:prstGeom prst="rect">
            <a:avLst/>
          </a:prstGeom>
          <a:noFill/>
        </p:spPr>
      </p:pic>
      <p:pic>
        <p:nvPicPr>
          <p:cNvPr id="34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19154" y="2563100"/>
            <a:ext cx="1198800" cy="798887"/>
          </a:xfrm>
          <a:prstGeom prst="rect">
            <a:avLst/>
          </a:prstGeom>
          <a:noFill/>
        </p:spPr>
      </p:pic>
      <p:pic>
        <p:nvPicPr>
          <p:cNvPr id="35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91011" y="2603160"/>
            <a:ext cx="1198800" cy="798887"/>
          </a:xfrm>
          <a:prstGeom prst="rect">
            <a:avLst/>
          </a:prstGeom>
          <a:noFill/>
        </p:spPr>
      </p:pic>
      <p:pic>
        <p:nvPicPr>
          <p:cNvPr id="36" name="Picture 38" descr="https://infoearth.ru/wp-content/uploads/2019/08/Flag_of_the_Kingdom_of_Kongo.svg_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7942" y="2651048"/>
            <a:ext cx="1198800" cy="798887"/>
          </a:xfrm>
          <a:prstGeom prst="rect">
            <a:avLst/>
          </a:prstGeom>
          <a:noFill/>
        </p:spPr>
      </p:pic>
      <p:pic>
        <p:nvPicPr>
          <p:cNvPr id="37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992806" y="937135"/>
            <a:ext cx="1449912" cy="1514519"/>
          </a:xfrm>
          <a:prstGeom prst="rect">
            <a:avLst/>
          </a:prstGeom>
          <a:noFill/>
        </p:spPr>
      </p:pic>
      <p:pic>
        <p:nvPicPr>
          <p:cNvPr id="38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2965774" y="3497308"/>
            <a:ext cx="1449912" cy="1514519"/>
          </a:xfrm>
          <a:prstGeom prst="rect">
            <a:avLst/>
          </a:prstGeom>
          <a:noFill/>
        </p:spPr>
      </p:pic>
      <p:pic>
        <p:nvPicPr>
          <p:cNvPr id="39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71017" y="1014332"/>
            <a:ext cx="1449912" cy="1514519"/>
          </a:xfrm>
          <a:prstGeom prst="rect">
            <a:avLst/>
          </a:prstGeom>
          <a:noFill/>
        </p:spPr>
      </p:pic>
      <p:pic>
        <p:nvPicPr>
          <p:cNvPr id="40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965455" y="3497308"/>
            <a:ext cx="1449912" cy="1514519"/>
          </a:xfrm>
          <a:prstGeom prst="rect">
            <a:avLst/>
          </a:prstGeom>
          <a:noFill/>
        </p:spPr>
      </p:pic>
      <p:pic>
        <p:nvPicPr>
          <p:cNvPr id="41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939785" y="976724"/>
            <a:ext cx="1449912" cy="1514519"/>
          </a:xfrm>
          <a:prstGeom prst="rect">
            <a:avLst/>
          </a:prstGeom>
          <a:noFill/>
        </p:spPr>
      </p:pic>
      <p:pic>
        <p:nvPicPr>
          <p:cNvPr id="42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032386" y="3472964"/>
            <a:ext cx="1449912" cy="1514519"/>
          </a:xfrm>
          <a:prstGeom prst="rect">
            <a:avLst/>
          </a:prstGeom>
          <a:noFill/>
        </p:spPr>
      </p:pic>
      <p:pic>
        <p:nvPicPr>
          <p:cNvPr id="43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018381" y="914106"/>
            <a:ext cx="1449912" cy="1514519"/>
          </a:xfrm>
          <a:prstGeom prst="rect">
            <a:avLst/>
          </a:prstGeom>
          <a:noFill/>
        </p:spPr>
      </p:pic>
      <p:pic>
        <p:nvPicPr>
          <p:cNvPr id="44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96592" y="991303"/>
            <a:ext cx="1449912" cy="1514519"/>
          </a:xfrm>
          <a:prstGeom prst="rect">
            <a:avLst/>
          </a:prstGeom>
          <a:noFill/>
        </p:spPr>
      </p:pic>
      <p:pic>
        <p:nvPicPr>
          <p:cNvPr id="45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965360" y="953695"/>
            <a:ext cx="1449912" cy="1514519"/>
          </a:xfrm>
          <a:prstGeom prst="rect">
            <a:avLst/>
          </a:prstGeom>
          <a:noFill/>
        </p:spPr>
      </p:pic>
      <p:pic>
        <p:nvPicPr>
          <p:cNvPr id="46" name="Picture 36" descr="https://in24.club/static/main/images/success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5007897" y="3506537"/>
            <a:ext cx="1449912" cy="1514519"/>
          </a:xfrm>
          <a:prstGeom prst="rect">
            <a:avLst/>
          </a:prstGeom>
          <a:noFill/>
        </p:spPr>
      </p:pic>
      <p:pic>
        <p:nvPicPr>
          <p:cNvPr id="2" name="Рисунок 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28539" y="4759542"/>
            <a:ext cx="636648" cy="38395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2895231" y="2646039"/>
            <a:ext cx="1958197" cy="871268"/>
          </a:xfrm>
          <a:prstGeom prst="wedgeRoundRectCallout">
            <a:avLst>
              <a:gd name="adj1" fmla="val -56411"/>
              <a:gd name="adj2" fmla="val 8748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Молодец! А вот и награда!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7079175" y="927655"/>
            <a:ext cx="1975448" cy="888693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 я теперь усвоил какие звуки шумовые, а какие музыкальные.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900467" y="229405"/>
            <a:ext cx="1526875" cy="612648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Скорее нажимайте на конверт!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конверт открыт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13" y="229405"/>
            <a:ext cx="2601715" cy="2285195"/>
          </a:xfrm>
          <a:prstGeom prst="rect">
            <a:avLst/>
          </a:prstGeom>
        </p:spPr>
      </p:pic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864" y="4291410"/>
            <a:ext cx="1182727" cy="7132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84" b="44943"/>
          <a:stretch>
            <a:fillRect/>
          </a:stretch>
        </p:blipFill>
        <p:spPr>
          <a:xfrm>
            <a:off x="3373219" y="1609725"/>
            <a:ext cx="2661313" cy="2503994"/>
          </a:xfrm>
          <a:custGeom>
            <a:avLst/>
            <a:gdLst>
              <a:gd name="connsiteX0" fmla="*/ 0 w 2661313"/>
              <a:gd name="connsiteY0" fmla="*/ 0 h 2503994"/>
              <a:gd name="connsiteX1" fmla="*/ 2661313 w 2661313"/>
              <a:gd name="connsiteY1" fmla="*/ 0 h 2503994"/>
              <a:gd name="connsiteX2" fmla="*/ 2661313 w 2661313"/>
              <a:gd name="connsiteY2" fmla="*/ 2503994 h 2503994"/>
              <a:gd name="connsiteX3" fmla="*/ 0 w 2661313"/>
              <a:gd name="connsiteY3" fmla="*/ 2503994 h 2503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313" h="2503994">
                <a:moveTo>
                  <a:pt x="0" y="0"/>
                </a:moveTo>
                <a:lnTo>
                  <a:pt x="2661313" y="0"/>
                </a:lnTo>
                <a:lnTo>
                  <a:pt x="2661313" y="2503994"/>
                </a:lnTo>
                <a:lnTo>
                  <a:pt x="0" y="250399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8059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01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01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902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902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402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803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36234">
            <a:off x="3317257" y="1459623"/>
            <a:ext cx="22329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Молодцы! </a:t>
            </a:r>
            <a:r>
              <a:rPr lang="ru-RU" sz="1600" dirty="0"/>
              <a:t>В</a:t>
            </a:r>
            <a:r>
              <a:rPr lang="ru-RU" sz="1600" dirty="0" smtClean="0"/>
              <a:t>ы прошли первую станцию «Простоквашино»! И у вас есть уже первый конверт! Старайтесь в том же духе и соберите все волшебные конверты! </a:t>
            </a:r>
            <a:r>
              <a:rPr lang="ru-RU" sz="1600" dirty="0" smtClean="0">
                <a:solidFill>
                  <a:schemeClr val="tx1"/>
                </a:solidFill>
              </a:rPr>
              <a:t>Нажмите на домик для перехода к карте, чтобы начать новую станцию.</a:t>
            </a:r>
          </a:p>
          <a:p>
            <a:endParaRPr lang="ru-RU" sz="1600" dirty="0" smtClean="0"/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6" name="Рисунок 5" descr="hello_html_6c1a349e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8111" y="1468555"/>
            <a:ext cx="1498688" cy="2201929"/>
          </a:xfrm>
          <a:prstGeom prst="rect">
            <a:avLst/>
          </a:prstGeom>
        </p:spPr>
      </p:pic>
      <p:pic>
        <p:nvPicPr>
          <p:cNvPr id="2" name="Рисунок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1860" y="4094888"/>
            <a:ext cx="530398" cy="560881"/>
          </a:xfrm>
          <a:prstGeom prst="rect">
            <a:avLst/>
          </a:prstGeom>
        </p:spPr>
      </p:pic>
      <p:pic>
        <p:nvPicPr>
          <p:cNvPr id="7" name="Музыкальный фон 3.mp3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8"/>
          <a:stretch>
            <a:fillRect/>
          </a:stretch>
        </p:blipFill>
        <p:spPr>
          <a:xfrm>
            <a:off x="269132" y="47215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922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</TotalTime>
  <Words>1061</Words>
  <Application>Microsoft Office PowerPoint</Application>
  <PresentationFormat>Экран (16:9)</PresentationFormat>
  <Paragraphs>137</Paragraphs>
  <Slides>46</Slides>
  <Notes>21</Notes>
  <HiddenSlides>0</HiddenSlides>
  <MMClips>19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Comic Sans MS</vt:lpstr>
      <vt:lpstr>Times New Roman</vt:lpstr>
      <vt:lpstr>Simple Light</vt:lpstr>
      <vt:lpstr>Презентация PowerPoint</vt:lpstr>
      <vt:lpstr> Добро пожаловать на квест-игру  “Музыка и сказки”!</vt:lpstr>
      <vt:lpstr>Карта музыкальных станций</vt:lpstr>
      <vt:lpstr>1 Станция «Простоквашино»</vt:lpstr>
      <vt:lpstr>Найди и выбери только музыкальные звуки</vt:lpstr>
      <vt:lpstr>1 Станция «Простоквашино»</vt:lpstr>
      <vt:lpstr>Найди и выбери только шумовые звуки</vt:lpstr>
      <vt:lpstr>Презентация PowerPoint</vt:lpstr>
      <vt:lpstr>Презентация PowerPoint</vt:lpstr>
      <vt:lpstr>2 Станция «Кот Леопольд»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 Станция «Карлсон, который живёт на крыше»</vt:lpstr>
      <vt:lpstr>Как называется группа людей, играющая на музыкальных инструментах?</vt:lpstr>
      <vt:lpstr> Кто является главным в оркестре?</vt:lpstr>
      <vt:lpstr>Как называется произведение, которое мама поёт засыпающему ребёнку?</vt:lpstr>
      <vt:lpstr>Как называют человека, который пишет музыку? </vt:lpstr>
      <vt:lpstr>Презентация PowerPoint</vt:lpstr>
      <vt:lpstr>5 Станция «Вини-Пух и друзья»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Станция «Бременские музыканты»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Пользователь</cp:lastModifiedBy>
  <cp:revision>426</cp:revision>
  <dcterms:modified xsi:type="dcterms:W3CDTF">2025-02-11T07:53:41Z</dcterms:modified>
</cp:coreProperties>
</file>